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6d12ab44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6d12ab44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ec9f36b7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ec9f36b7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 __&gt; Simon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ec9f36b7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ec9f36b7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ec9f36b7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ec9f36b7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6d12ab44c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6d12ab44c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ec9f36b76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ec9f36b7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6d12ab44c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26d12ab44c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5fb3380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5fb3380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ec9f36b7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ec9f36b7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ec9f36b7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ec9f36b7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6d12ab44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6d12ab44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ec9f36b7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4ec9f36b7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ec9f36b7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ec9f36b7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6d12ab44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26d12ab44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ec9f36b7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4ec9f36b7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ec9f36b7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ec9f36b7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6d12ab44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6d12ab44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6d12ab4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6d12ab4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6d12ab44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6d12ab44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6d12ab44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6d12ab44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6d12ab44c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6d12ab44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ec9f36b7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ec9f36b7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ec9f36b76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ec9f36b7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6d12ab44c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6d12ab44c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58000" y="1334050"/>
            <a:ext cx="7428000" cy="15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Decoupled, Low-Noise Power Supply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21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Simon Blanch, Hari Stoyanov, Henry Yuan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857768" y="2128631"/>
            <a:ext cx="1158655" cy="741355"/>
            <a:chOff x="417336" y="867875"/>
            <a:chExt cx="1379679" cy="741355"/>
          </a:xfrm>
        </p:grpSpPr>
        <p:sp>
          <p:nvSpPr>
            <p:cNvPr id="261" name="Google Shape;261;p22"/>
            <p:cNvSpPr/>
            <p:nvPr/>
          </p:nvSpPr>
          <p:spPr>
            <a:xfrm rot="10800000">
              <a:off x="417336" y="883700"/>
              <a:ext cx="344910" cy="364050"/>
            </a:xfrm>
            <a:custGeom>
              <a:rect b="b" l="l" r="r" t="t"/>
              <a:pathLst>
                <a:path extrusionOk="0" h="14562" w="32122">
                  <a:moveTo>
                    <a:pt x="0" y="0"/>
                  </a:moveTo>
                  <a:cubicBezTo>
                    <a:pt x="2713" y="2427"/>
                    <a:pt x="10921" y="14562"/>
                    <a:pt x="16275" y="14562"/>
                  </a:cubicBezTo>
                  <a:cubicBezTo>
                    <a:pt x="21629" y="14562"/>
                    <a:pt x="29481" y="2427"/>
                    <a:pt x="32122" y="0"/>
                  </a:cubicBezTo>
                </a:path>
              </a:pathLst>
            </a:cu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2" name="Google Shape;262;p22"/>
            <p:cNvSpPr/>
            <p:nvPr/>
          </p:nvSpPr>
          <p:spPr>
            <a:xfrm>
              <a:off x="762256" y="1245180"/>
              <a:ext cx="344910" cy="364050"/>
            </a:xfrm>
            <a:custGeom>
              <a:rect b="b" l="l" r="r" t="t"/>
              <a:pathLst>
                <a:path extrusionOk="0" h="14562" w="32122">
                  <a:moveTo>
                    <a:pt x="0" y="0"/>
                  </a:moveTo>
                  <a:cubicBezTo>
                    <a:pt x="2713" y="2427"/>
                    <a:pt x="10921" y="14562"/>
                    <a:pt x="16275" y="14562"/>
                  </a:cubicBezTo>
                  <a:cubicBezTo>
                    <a:pt x="21629" y="14562"/>
                    <a:pt x="29481" y="2427"/>
                    <a:pt x="32122" y="0"/>
                  </a:cubicBezTo>
                </a:path>
              </a:pathLst>
            </a:cu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63" name="Google Shape;263;p22"/>
            <p:cNvGrpSpPr/>
            <p:nvPr/>
          </p:nvGrpSpPr>
          <p:grpSpPr>
            <a:xfrm>
              <a:off x="1107186" y="867875"/>
              <a:ext cx="689829" cy="725530"/>
              <a:chOff x="1107186" y="944075"/>
              <a:chExt cx="689829" cy="725530"/>
            </a:xfrm>
          </p:grpSpPr>
          <p:sp>
            <p:nvSpPr>
              <p:cNvPr id="264" name="Google Shape;264;p22"/>
              <p:cNvSpPr/>
              <p:nvPr/>
            </p:nvSpPr>
            <p:spPr>
              <a:xfrm rot="10800000">
                <a:off x="1107186" y="944075"/>
                <a:ext cx="34491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65" name="Google Shape;265;p22"/>
              <p:cNvSpPr/>
              <p:nvPr/>
            </p:nvSpPr>
            <p:spPr>
              <a:xfrm>
                <a:off x="1452106" y="1305555"/>
                <a:ext cx="34491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100" y="944075"/>
            <a:ext cx="6496050" cy="371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2"/>
          <p:cNvGrpSpPr/>
          <p:nvPr/>
        </p:nvGrpSpPr>
        <p:grpSpPr>
          <a:xfrm>
            <a:off x="172420" y="2212978"/>
            <a:ext cx="685347" cy="572658"/>
            <a:chOff x="1777400" y="2719625"/>
            <a:chExt cx="1188600" cy="1049400"/>
          </a:xfrm>
        </p:grpSpPr>
        <p:sp>
          <p:nvSpPr>
            <p:cNvPr id="268" name="Google Shape;268;p22"/>
            <p:cNvSpPr/>
            <p:nvPr/>
          </p:nvSpPr>
          <p:spPr>
            <a:xfrm>
              <a:off x="1777400" y="2719625"/>
              <a:ext cx="1188600" cy="1049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9" name="Google Shape;26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2125" y="2787125"/>
              <a:ext cx="81915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22"/>
          <p:cNvSpPr/>
          <p:nvPr/>
        </p:nvSpPr>
        <p:spPr>
          <a:xfrm>
            <a:off x="4705450" y="1073950"/>
            <a:ext cx="1158600" cy="70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4705450" y="3133975"/>
            <a:ext cx="1158600" cy="70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22"/>
          <p:cNvGrpSpPr/>
          <p:nvPr/>
        </p:nvGrpSpPr>
        <p:grpSpPr>
          <a:xfrm>
            <a:off x="2087911" y="3918750"/>
            <a:ext cx="1434831" cy="364050"/>
            <a:chOff x="888700" y="588800"/>
            <a:chExt cx="3340700" cy="364050"/>
          </a:xfrm>
        </p:grpSpPr>
        <p:grpSp>
          <p:nvGrpSpPr>
            <p:cNvPr id="273" name="Google Shape;273;p22"/>
            <p:cNvGrpSpPr/>
            <p:nvPr/>
          </p:nvGrpSpPr>
          <p:grpSpPr>
            <a:xfrm>
              <a:off x="88870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74" name="Google Shape;274;p22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5" name="Google Shape;275;p22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76" name="Google Shape;276;p22"/>
            <p:cNvGrpSpPr/>
            <p:nvPr/>
          </p:nvGrpSpPr>
          <p:grpSpPr>
            <a:xfrm>
              <a:off x="255905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77" name="Google Shape;277;p22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8" name="Google Shape;278;p22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279" name="Google Shape;279;p22"/>
          <p:cNvGrpSpPr/>
          <p:nvPr/>
        </p:nvGrpSpPr>
        <p:grpSpPr>
          <a:xfrm rot="10800000">
            <a:off x="2016436" y="709900"/>
            <a:ext cx="1434831" cy="364050"/>
            <a:chOff x="888700" y="588800"/>
            <a:chExt cx="3340700" cy="364050"/>
          </a:xfrm>
        </p:grpSpPr>
        <p:grpSp>
          <p:nvGrpSpPr>
            <p:cNvPr id="280" name="Google Shape;280;p22"/>
            <p:cNvGrpSpPr/>
            <p:nvPr/>
          </p:nvGrpSpPr>
          <p:grpSpPr>
            <a:xfrm>
              <a:off x="88870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81" name="Google Shape;281;p22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2" name="Google Shape;282;p22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83" name="Google Shape;283;p22"/>
            <p:cNvGrpSpPr/>
            <p:nvPr/>
          </p:nvGrpSpPr>
          <p:grpSpPr>
            <a:xfrm>
              <a:off x="255905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84" name="Google Shape;284;p22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5" name="Google Shape;285;p22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cxnSp>
        <p:nvCxnSpPr>
          <p:cNvPr id="286" name="Google Shape;286;p22"/>
          <p:cNvCxnSpPr/>
          <p:nvPr/>
        </p:nvCxnSpPr>
        <p:spPr>
          <a:xfrm rot="10800000">
            <a:off x="2719525" y="1167000"/>
            <a:ext cx="1179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2"/>
          <p:cNvCxnSpPr/>
          <p:nvPr/>
        </p:nvCxnSpPr>
        <p:spPr>
          <a:xfrm flipH="1">
            <a:off x="2848050" y="3544100"/>
            <a:ext cx="42900" cy="2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22"/>
          <p:cNvSpPr txBox="1"/>
          <p:nvPr/>
        </p:nvSpPr>
        <p:spPr>
          <a:xfrm>
            <a:off x="172425" y="504550"/>
            <a:ext cx="18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Schematic (Stage 1)</a:t>
            </a:r>
            <a:endParaRPr b="1" sz="2500"/>
          </a:p>
        </p:txBody>
      </p:sp>
      <p:sp>
        <p:nvSpPr>
          <p:cNvPr id="289" name="Google Shape;289;p22"/>
          <p:cNvSpPr/>
          <p:nvPr/>
        </p:nvSpPr>
        <p:spPr>
          <a:xfrm>
            <a:off x="5864050" y="1868600"/>
            <a:ext cx="310800" cy="40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5936625" y="1303625"/>
            <a:ext cx="310800" cy="40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5936625" y="3895875"/>
            <a:ext cx="310800" cy="40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5936625" y="3345900"/>
            <a:ext cx="310800" cy="40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100" y="944075"/>
            <a:ext cx="6496050" cy="371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3"/>
          <p:cNvGrpSpPr/>
          <p:nvPr/>
        </p:nvGrpSpPr>
        <p:grpSpPr>
          <a:xfrm>
            <a:off x="1352470" y="2285428"/>
            <a:ext cx="685347" cy="572658"/>
            <a:chOff x="1777400" y="2719625"/>
            <a:chExt cx="1188600" cy="1049400"/>
          </a:xfrm>
        </p:grpSpPr>
        <p:sp>
          <p:nvSpPr>
            <p:cNvPr id="299" name="Google Shape;299;p23"/>
            <p:cNvSpPr/>
            <p:nvPr/>
          </p:nvSpPr>
          <p:spPr>
            <a:xfrm>
              <a:off x="1777400" y="2719625"/>
              <a:ext cx="1188600" cy="1049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0" name="Google Shape;30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2125" y="2787125"/>
              <a:ext cx="81915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23"/>
          <p:cNvSpPr/>
          <p:nvPr/>
        </p:nvSpPr>
        <p:spPr>
          <a:xfrm>
            <a:off x="7937700" y="1087150"/>
            <a:ext cx="519600" cy="38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7937700" y="3250025"/>
            <a:ext cx="519600" cy="38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172425" y="504550"/>
            <a:ext cx="18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Schematic (Stage 1)</a:t>
            </a:r>
            <a:endParaRPr b="1"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4"/>
          <p:cNvGrpSpPr/>
          <p:nvPr/>
        </p:nvGrpSpPr>
        <p:grpSpPr>
          <a:xfrm>
            <a:off x="59575" y="180200"/>
            <a:ext cx="8414276" cy="4963375"/>
            <a:chOff x="59575" y="180200"/>
            <a:chExt cx="8414276" cy="4963375"/>
          </a:xfrm>
        </p:grpSpPr>
        <p:pic>
          <p:nvPicPr>
            <p:cNvPr id="309" name="Google Shape;30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125" y="180200"/>
              <a:ext cx="7937726" cy="44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4"/>
            <p:cNvSpPr/>
            <p:nvPr/>
          </p:nvSpPr>
          <p:spPr>
            <a:xfrm>
              <a:off x="59575" y="2442375"/>
              <a:ext cx="2695500" cy="27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4"/>
          <p:cNvSpPr/>
          <p:nvPr/>
        </p:nvSpPr>
        <p:spPr>
          <a:xfrm>
            <a:off x="938225" y="431875"/>
            <a:ext cx="595800" cy="32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5930700" y="301325"/>
            <a:ext cx="595800" cy="32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5725675" y="2851425"/>
            <a:ext cx="595800" cy="32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354450" y="4005825"/>
            <a:ext cx="18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Schematic (Stage 2)</a:t>
            </a:r>
            <a:endParaRPr b="1"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5"/>
          <p:cNvGrpSpPr/>
          <p:nvPr/>
        </p:nvGrpSpPr>
        <p:grpSpPr>
          <a:xfrm>
            <a:off x="59575" y="180200"/>
            <a:ext cx="8414276" cy="4963375"/>
            <a:chOff x="59575" y="180200"/>
            <a:chExt cx="8414276" cy="4963375"/>
          </a:xfrm>
        </p:grpSpPr>
        <p:pic>
          <p:nvPicPr>
            <p:cNvPr id="320" name="Google Shape;32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125" y="180200"/>
              <a:ext cx="7937726" cy="44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25"/>
            <p:cNvSpPr/>
            <p:nvPr/>
          </p:nvSpPr>
          <p:spPr>
            <a:xfrm>
              <a:off x="59575" y="2442375"/>
              <a:ext cx="2695500" cy="27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5"/>
          <p:cNvSpPr/>
          <p:nvPr/>
        </p:nvSpPr>
        <p:spPr>
          <a:xfrm>
            <a:off x="1682850" y="610600"/>
            <a:ext cx="1399800" cy="101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"/>
          <p:cNvSpPr txBox="1"/>
          <p:nvPr/>
        </p:nvSpPr>
        <p:spPr>
          <a:xfrm>
            <a:off x="354450" y="4005825"/>
            <a:ext cx="18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Schematic (Stage 2)</a:t>
            </a:r>
            <a:endParaRPr b="1"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6"/>
          <p:cNvGrpSpPr/>
          <p:nvPr/>
        </p:nvGrpSpPr>
        <p:grpSpPr>
          <a:xfrm>
            <a:off x="59575" y="180200"/>
            <a:ext cx="8414276" cy="4963375"/>
            <a:chOff x="59575" y="180200"/>
            <a:chExt cx="8414276" cy="4963375"/>
          </a:xfrm>
        </p:grpSpPr>
        <p:pic>
          <p:nvPicPr>
            <p:cNvPr id="329" name="Google Shape;32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125" y="180200"/>
              <a:ext cx="7937726" cy="44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6"/>
            <p:cNvSpPr/>
            <p:nvPr/>
          </p:nvSpPr>
          <p:spPr>
            <a:xfrm>
              <a:off x="59575" y="2442375"/>
              <a:ext cx="2695500" cy="27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6"/>
          <p:cNvSpPr/>
          <p:nvPr/>
        </p:nvSpPr>
        <p:spPr>
          <a:xfrm>
            <a:off x="3991200" y="685050"/>
            <a:ext cx="1232700" cy="69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4277650" y="2993375"/>
            <a:ext cx="1232700" cy="88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 txBox="1"/>
          <p:nvPr/>
        </p:nvSpPr>
        <p:spPr>
          <a:xfrm>
            <a:off x="354450" y="4005825"/>
            <a:ext cx="18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Schematic (Stage 2)</a:t>
            </a:r>
            <a:endParaRPr b="1" sz="2500"/>
          </a:p>
        </p:txBody>
      </p:sp>
      <p:sp>
        <p:nvSpPr>
          <p:cNvPr id="334" name="Google Shape;334;p26"/>
          <p:cNvSpPr/>
          <p:nvPr/>
        </p:nvSpPr>
        <p:spPr>
          <a:xfrm flipH="1" rot="10800000">
            <a:off x="4125250" y="1559425"/>
            <a:ext cx="329100" cy="37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 flipH="1" rot="10800000">
            <a:off x="5496950" y="1381350"/>
            <a:ext cx="432300" cy="37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7"/>
          <p:cNvGrpSpPr/>
          <p:nvPr/>
        </p:nvGrpSpPr>
        <p:grpSpPr>
          <a:xfrm>
            <a:off x="59575" y="180200"/>
            <a:ext cx="8414276" cy="4963375"/>
            <a:chOff x="59575" y="180200"/>
            <a:chExt cx="8414276" cy="4963375"/>
          </a:xfrm>
        </p:grpSpPr>
        <p:pic>
          <p:nvPicPr>
            <p:cNvPr id="341" name="Google Shape;34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125" y="180200"/>
              <a:ext cx="7937726" cy="44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27"/>
            <p:cNvSpPr/>
            <p:nvPr/>
          </p:nvSpPr>
          <p:spPr>
            <a:xfrm>
              <a:off x="59575" y="2442375"/>
              <a:ext cx="2695500" cy="27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7"/>
          <p:cNvSpPr txBox="1"/>
          <p:nvPr/>
        </p:nvSpPr>
        <p:spPr>
          <a:xfrm>
            <a:off x="354450" y="4005825"/>
            <a:ext cx="18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Schematic (Stage 2)</a:t>
            </a:r>
            <a:endParaRPr b="1" sz="2500"/>
          </a:p>
        </p:txBody>
      </p:sp>
      <p:sp>
        <p:nvSpPr>
          <p:cNvPr id="344" name="Google Shape;344;p27"/>
          <p:cNvSpPr/>
          <p:nvPr/>
        </p:nvSpPr>
        <p:spPr>
          <a:xfrm>
            <a:off x="5971900" y="785950"/>
            <a:ext cx="484800" cy="46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5971900" y="3294700"/>
            <a:ext cx="484800" cy="42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8"/>
          <p:cNvGrpSpPr/>
          <p:nvPr/>
        </p:nvGrpSpPr>
        <p:grpSpPr>
          <a:xfrm>
            <a:off x="59575" y="180200"/>
            <a:ext cx="8414276" cy="4963375"/>
            <a:chOff x="59575" y="180200"/>
            <a:chExt cx="8414276" cy="4963375"/>
          </a:xfrm>
        </p:grpSpPr>
        <p:pic>
          <p:nvPicPr>
            <p:cNvPr id="351" name="Google Shape;35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125" y="180200"/>
              <a:ext cx="7937726" cy="44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8"/>
            <p:cNvSpPr/>
            <p:nvPr/>
          </p:nvSpPr>
          <p:spPr>
            <a:xfrm>
              <a:off x="59575" y="2442375"/>
              <a:ext cx="2695500" cy="27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8"/>
          <p:cNvSpPr txBox="1"/>
          <p:nvPr/>
        </p:nvSpPr>
        <p:spPr>
          <a:xfrm>
            <a:off x="354450" y="4005825"/>
            <a:ext cx="18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Schematic (Stage 2)</a:t>
            </a:r>
            <a:endParaRPr b="1" sz="2500"/>
          </a:p>
        </p:txBody>
      </p:sp>
      <p:sp>
        <p:nvSpPr>
          <p:cNvPr id="354" name="Google Shape;354;p28"/>
          <p:cNvSpPr/>
          <p:nvPr/>
        </p:nvSpPr>
        <p:spPr>
          <a:xfrm>
            <a:off x="7644975" y="789200"/>
            <a:ext cx="713100" cy="187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type="title"/>
          </p:nvPr>
        </p:nvSpPr>
        <p:spPr>
          <a:xfrm>
            <a:off x="2942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PCB layout</a:t>
            </a:r>
            <a:endParaRPr b="1" sz="2500"/>
          </a:p>
        </p:txBody>
      </p:sp>
      <p:grpSp>
        <p:nvGrpSpPr>
          <p:cNvPr id="360" name="Google Shape;360;p29"/>
          <p:cNvGrpSpPr/>
          <p:nvPr/>
        </p:nvGrpSpPr>
        <p:grpSpPr>
          <a:xfrm>
            <a:off x="1076088" y="571525"/>
            <a:ext cx="6991826" cy="4385949"/>
            <a:chOff x="1441875" y="657150"/>
            <a:chExt cx="6991826" cy="4385949"/>
          </a:xfrm>
        </p:grpSpPr>
        <p:pic>
          <p:nvPicPr>
            <p:cNvPr id="361" name="Google Shape;361;p29"/>
            <p:cNvPicPr preferRelativeResize="0"/>
            <p:nvPr/>
          </p:nvPicPr>
          <p:blipFill rotWithShape="1">
            <a:blip r:embed="rId3">
              <a:alphaModFix/>
            </a:blip>
            <a:srcRect b="3744" l="2949" r="2514" t="0"/>
            <a:stretch/>
          </p:blipFill>
          <p:spPr>
            <a:xfrm>
              <a:off x="1441875" y="657150"/>
              <a:ext cx="6991826" cy="4385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29"/>
            <p:cNvSpPr txBox="1"/>
            <p:nvPr/>
          </p:nvSpPr>
          <p:spPr>
            <a:xfrm>
              <a:off x="2693375" y="2321425"/>
              <a:ext cx="101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00"/>
                  </a:solidFill>
                  <a:latin typeface="Lato"/>
                  <a:ea typeface="Lato"/>
                  <a:cs typeface="Lato"/>
                  <a:sym typeface="Lato"/>
                </a:rPr>
                <a:t>(+UCSB)</a:t>
              </a:r>
              <a:endParaRPr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63" name="Google Shape;363;p29"/>
          <p:cNvSpPr txBox="1"/>
          <p:nvPr/>
        </p:nvSpPr>
        <p:spPr>
          <a:xfrm>
            <a:off x="460400" y="1359800"/>
            <a:ext cx="55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</a:t>
            </a:r>
            <a:endParaRPr sz="1600"/>
          </a:p>
        </p:txBody>
      </p:sp>
      <p:sp>
        <p:nvSpPr>
          <p:cNvPr id="364" name="Google Shape;364;p29"/>
          <p:cNvSpPr txBox="1"/>
          <p:nvPr/>
        </p:nvSpPr>
        <p:spPr>
          <a:xfrm>
            <a:off x="8173775" y="3557275"/>
            <a:ext cx="8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OUT(-)</a:t>
            </a:r>
            <a:endParaRPr sz="1600"/>
          </a:p>
        </p:txBody>
      </p:sp>
      <p:sp>
        <p:nvSpPr>
          <p:cNvPr id="365" name="Google Shape;365;p29"/>
          <p:cNvSpPr txBox="1"/>
          <p:nvPr/>
        </p:nvSpPr>
        <p:spPr>
          <a:xfrm>
            <a:off x="8126825" y="1471875"/>
            <a:ext cx="9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OUT(+)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 txBox="1"/>
          <p:nvPr>
            <p:ph type="title"/>
          </p:nvPr>
        </p:nvSpPr>
        <p:spPr>
          <a:xfrm>
            <a:off x="311700" y="445025"/>
            <a:ext cx="33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Spectrum Analyzer: Test diagram</a:t>
            </a:r>
            <a:endParaRPr b="1"/>
          </a:p>
        </p:txBody>
      </p:sp>
      <p:grpSp>
        <p:nvGrpSpPr>
          <p:cNvPr id="371" name="Google Shape;371;p30"/>
          <p:cNvGrpSpPr/>
          <p:nvPr/>
        </p:nvGrpSpPr>
        <p:grpSpPr>
          <a:xfrm>
            <a:off x="3781500" y="3395350"/>
            <a:ext cx="2384400" cy="1369500"/>
            <a:chOff x="5326225" y="1425200"/>
            <a:chExt cx="2384400" cy="1369500"/>
          </a:xfrm>
        </p:grpSpPr>
        <p:sp>
          <p:nvSpPr>
            <p:cNvPr id="372" name="Google Shape;372;p30"/>
            <p:cNvSpPr/>
            <p:nvPr/>
          </p:nvSpPr>
          <p:spPr>
            <a:xfrm>
              <a:off x="5326225" y="1425200"/>
              <a:ext cx="2384400" cy="1369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 txBox="1"/>
            <p:nvPr/>
          </p:nvSpPr>
          <p:spPr>
            <a:xfrm>
              <a:off x="5518975" y="1886750"/>
              <a:ext cx="729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FFT</a:t>
              </a:r>
              <a:endParaRPr b="1" sz="1700"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6295900" y="1661550"/>
              <a:ext cx="1231200" cy="9102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6349326" y="2002276"/>
              <a:ext cx="1124358" cy="335406"/>
            </a:xfrm>
            <a:custGeom>
              <a:rect b="b" l="l" r="r" t="t"/>
              <a:pathLst>
                <a:path extrusionOk="0" h="104002" w="152043">
                  <a:moveTo>
                    <a:pt x="0" y="47812"/>
                  </a:moveTo>
                  <a:cubicBezTo>
                    <a:pt x="2060" y="39565"/>
                    <a:pt x="14378" y="32236"/>
                    <a:pt x="22271" y="35392"/>
                  </a:cubicBezTo>
                  <a:cubicBezTo>
                    <a:pt x="28852" y="38023"/>
                    <a:pt x="25782" y="51066"/>
                    <a:pt x="32121" y="54237"/>
                  </a:cubicBezTo>
                  <a:cubicBezTo>
                    <a:pt x="36914" y="56635"/>
                    <a:pt x="38541" y="39031"/>
                    <a:pt x="42829" y="42245"/>
                  </a:cubicBezTo>
                  <a:cubicBezTo>
                    <a:pt x="48511" y="46504"/>
                    <a:pt x="49851" y="54591"/>
                    <a:pt x="53536" y="60661"/>
                  </a:cubicBezTo>
                  <a:cubicBezTo>
                    <a:pt x="53991" y="61410"/>
                    <a:pt x="56605" y="65801"/>
                    <a:pt x="56962" y="65801"/>
                  </a:cubicBezTo>
                  <a:cubicBezTo>
                    <a:pt x="59070" y="65801"/>
                    <a:pt x="58978" y="62098"/>
                    <a:pt x="59960" y="60233"/>
                  </a:cubicBezTo>
                  <a:cubicBezTo>
                    <a:pt x="62934" y="54583"/>
                    <a:pt x="65499" y="48722"/>
                    <a:pt x="68526" y="43101"/>
                  </a:cubicBezTo>
                  <a:cubicBezTo>
                    <a:pt x="69341" y="41587"/>
                    <a:pt x="70414" y="38477"/>
                    <a:pt x="71952" y="39246"/>
                  </a:cubicBezTo>
                  <a:cubicBezTo>
                    <a:pt x="75762" y="41151"/>
                    <a:pt x="74058" y="47502"/>
                    <a:pt x="74950" y="51667"/>
                  </a:cubicBezTo>
                  <a:cubicBezTo>
                    <a:pt x="77158" y="61972"/>
                    <a:pt x="77830" y="72553"/>
                    <a:pt x="79662" y="82932"/>
                  </a:cubicBezTo>
                  <a:cubicBezTo>
                    <a:pt x="80361" y="86891"/>
                    <a:pt x="80946" y="90904"/>
                    <a:pt x="80946" y="94924"/>
                  </a:cubicBezTo>
                  <a:cubicBezTo>
                    <a:pt x="80946" y="96923"/>
                    <a:pt x="80946" y="98921"/>
                    <a:pt x="80946" y="100920"/>
                  </a:cubicBezTo>
                  <a:cubicBezTo>
                    <a:pt x="80946" y="101777"/>
                    <a:pt x="80946" y="104347"/>
                    <a:pt x="80946" y="103490"/>
                  </a:cubicBezTo>
                  <a:cubicBezTo>
                    <a:pt x="80946" y="86071"/>
                    <a:pt x="79644" y="68524"/>
                    <a:pt x="81803" y="51239"/>
                  </a:cubicBezTo>
                  <a:cubicBezTo>
                    <a:pt x="82988" y="41756"/>
                    <a:pt x="86507" y="32712"/>
                    <a:pt x="88656" y="23400"/>
                  </a:cubicBezTo>
                  <a:cubicBezTo>
                    <a:pt x="89791" y="18482"/>
                    <a:pt x="90240" y="13427"/>
                    <a:pt x="90797" y="8410"/>
                  </a:cubicBezTo>
                  <a:cubicBezTo>
                    <a:pt x="91023" y="6378"/>
                    <a:pt x="91277" y="4293"/>
                    <a:pt x="92082" y="2414"/>
                  </a:cubicBezTo>
                  <a:cubicBezTo>
                    <a:pt x="92385" y="1707"/>
                    <a:pt x="92395" y="-271"/>
                    <a:pt x="92939" y="272"/>
                  </a:cubicBezTo>
                  <a:cubicBezTo>
                    <a:pt x="94963" y="2291"/>
                    <a:pt x="93108" y="5991"/>
                    <a:pt x="93367" y="8838"/>
                  </a:cubicBezTo>
                  <a:cubicBezTo>
                    <a:pt x="94009" y="15905"/>
                    <a:pt x="94118" y="15895"/>
                    <a:pt x="94652" y="22971"/>
                  </a:cubicBezTo>
                  <a:cubicBezTo>
                    <a:pt x="95520" y="34467"/>
                    <a:pt x="96331" y="46112"/>
                    <a:pt x="99363" y="57235"/>
                  </a:cubicBezTo>
                  <a:cubicBezTo>
                    <a:pt x="100075" y="59848"/>
                    <a:pt x="101549" y="62263"/>
                    <a:pt x="101933" y="64944"/>
                  </a:cubicBezTo>
                  <a:cubicBezTo>
                    <a:pt x="102096" y="66083"/>
                    <a:pt x="101210" y="68370"/>
                    <a:pt x="102361" y="68370"/>
                  </a:cubicBezTo>
                  <a:cubicBezTo>
                    <a:pt x="106922" y="68370"/>
                    <a:pt x="103277" y="52992"/>
                    <a:pt x="107072" y="55522"/>
                  </a:cubicBezTo>
                  <a:cubicBezTo>
                    <a:pt x="112834" y="59363"/>
                    <a:pt x="103352" y="74400"/>
                    <a:pt x="110070" y="76079"/>
                  </a:cubicBezTo>
                  <a:cubicBezTo>
                    <a:pt x="112424" y="76667"/>
                    <a:pt x="112857" y="71996"/>
                    <a:pt x="113496" y="69655"/>
                  </a:cubicBezTo>
                  <a:cubicBezTo>
                    <a:pt x="114198" y="67082"/>
                    <a:pt x="113252" y="63138"/>
                    <a:pt x="115638" y="61946"/>
                  </a:cubicBezTo>
                  <a:cubicBezTo>
                    <a:pt x="117133" y="61199"/>
                    <a:pt x="118678" y="63659"/>
                    <a:pt x="120349" y="63659"/>
                  </a:cubicBezTo>
                  <a:cubicBezTo>
                    <a:pt x="122177" y="63659"/>
                    <a:pt x="122858" y="59790"/>
                    <a:pt x="124632" y="60233"/>
                  </a:cubicBezTo>
                  <a:cubicBezTo>
                    <a:pt x="126180" y="60620"/>
                    <a:pt x="128551" y="62475"/>
                    <a:pt x="129343" y="61089"/>
                  </a:cubicBezTo>
                  <a:cubicBezTo>
                    <a:pt x="130705" y="58705"/>
                    <a:pt x="130355" y="55684"/>
                    <a:pt x="130628" y="52952"/>
                  </a:cubicBezTo>
                  <a:cubicBezTo>
                    <a:pt x="130714" y="52096"/>
                    <a:pt x="130585" y="50382"/>
                    <a:pt x="130628" y="50382"/>
                  </a:cubicBezTo>
                  <a:cubicBezTo>
                    <a:pt x="132224" y="50382"/>
                    <a:pt x="132115" y="53209"/>
                    <a:pt x="132770" y="54665"/>
                  </a:cubicBezTo>
                  <a:cubicBezTo>
                    <a:pt x="134663" y="58871"/>
                    <a:pt x="136253" y="63209"/>
                    <a:pt x="137909" y="67514"/>
                  </a:cubicBezTo>
                  <a:cubicBezTo>
                    <a:pt x="138299" y="68529"/>
                    <a:pt x="138107" y="70512"/>
                    <a:pt x="139194" y="70512"/>
                  </a:cubicBezTo>
                  <a:cubicBezTo>
                    <a:pt x="140865" y="70512"/>
                    <a:pt x="139570" y="66803"/>
                    <a:pt x="140907" y="65801"/>
                  </a:cubicBezTo>
                  <a:cubicBezTo>
                    <a:pt x="143931" y="63534"/>
                    <a:pt x="148263" y="63659"/>
                    <a:pt x="152043" y="63659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76" name="Google Shape;376;p30"/>
          <p:cNvGrpSpPr/>
          <p:nvPr/>
        </p:nvGrpSpPr>
        <p:grpSpPr>
          <a:xfrm>
            <a:off x="6769495" y="1188453"/>
            <a:ext cx="685347" cy="572658"/>
            <a:chOff x="1777400" y="2719625"/>
            <a:chExt cx="1188600" cy="1049400"/>
          </a:xfrm>
        </p:grpSpPr>
        <p:sp>
          <p:nvSpPr>
            <p:cNvPr id="377" name="Google Shape;377;p30"/>
            <p:cNvSpPr/>
            <p:nvPr/>
          </p:nvSpPr>
          <p:spPr>
            <a:xfrm>
              <a:off x="1777400" y="2719625"/>
              <a:ext cx="1188600" cy="1049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8" name="Google Shape;37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2125" y="2787125"/>
              <a:ext cx="81915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30"/>
          <p:cNvSpPr/>
          <p:nvPr/>
        </p:nvSpPr>
        <p:spPr>
          <a:xfrm>
            <a:off x="8275500" y="261900"/>
            <a:ext cx="556800" cy="1173312"/>
          </a:xfrm>
          <a:custGeom>
            <a:rect b="b" l="l" r="r" t="t"/>
            <a:pathLst>
              <a:path extrusionOk="0" h="25321" w="22272">
                <a:moveTo>
                  <a:pt x="0" y="13937"/>
                </a:moveTo>
                <a:cubicBezTo>
                  <a:pt x="428" y="11653"/>
                  <a:pt x="1428" y="-1624"/>
                  <a:pt x="2570" y="232"/>
                </a:cubicBezTo>
                <a:cubicBezTo>
                  <a:pt x="3712" y="2088"/>
                  <a:pt x="5711" y="24929"/>
                  <a:pt x="6853" y="25072"/>
                </a:cubicBezTo>
                <a:cubicBezTo>
                  <a:pt x="7995" y="25215"/>
                  <a:pt x="8352" y="1159"/>
                  <a:pt x="9423" y="1088"/>
                </a:cubicBezTo>
                <a:cubicBezTo>
                  <a:pt x="10494" y="1017"/>
                  <a:pt x="12349" y="24787"/>
                  <a:pt x="13277" y="24644"/>
                </a:cubicBezTo>
                <a:cubicBezTo>
                  <a:pt x="14205" y="24501"/>
                  <a:pt x="13849" y="161"/>
                  <a:pt x="14991" y="232"/>
                </a:cubicBezTo>
                <a:cubicBezTo>
                  <a:pt x="16133" y="303"/>
                  <a:pt x="18917" y="23145"/>
                  <a:pt x="20130" y="25072"/>
                </a:cubicBezTo>
                <a:cubicBezTo>
                  <a:pt x="21344" y="26999"/>
                  <a:pt x="21915" y="14008"/>
                  <a:pt x="22272" y="11795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Google Shape;380;p30"/>
          <p:cNvSpPr/>
          <p:nvPr/>
        </p:nvSpPr>
        <p:spPr>
          <a:xfrm>
            <a:off x="6311300" y="1302400"/>
            <a:ext cx="383023" cy="132809"/>
          </a:xfrm>
          <a:custGeom>
            <a:rect b="b" l="l" r="r" t="t"/>
            <a:pathLst>
              <a:path extrusionOk="0" h="25321" w="22272">
                <a:moveTo>
                  <a:pt x="0" y="13937"/>
                </a:moveTo>
                <a:cubicBezTo>
                  <a:pt x="428" y="11653"/>
                  <a:pt x="1428" y="-1624"/>
                  <a:pt x="2570" y="232"/>
                </a:cubicBezTo>
                <a:cubicBezTo>
                  <a:pt x="3712" y="2088"/>
                  <a:pt x="5711" y="24929"/>
                  <a:pt x="6853" y="25072"/>
                </a:cubicBezTo>
                <a:cubicBezTo>
                  <a:pt x="7995" y="25215"/>
                  <a:pt x="8352" y="1159"/>
                  <a:pt x="9423" y="1088"/>
                </a:cubicBezTo>
                <a:cubicBezTo>
                  <a:pt x="10494" y="1017"/>
                  <a:pt x="12349" y="24787"/>
                  <a:pt x="13277" y="24644"/>
                </a:cubicBezTo>
                <a:cubicBezTo>
                  <a:pt x="14205" y="24501"/>
                  <a:pt x="13849" y="161"/>
                  <a:pt x="14991" y="232"/>
                </a:cubicBezTo>
                <a:cubicBezTo>
                  <a:pt x="16133" y="303"/>
                  <a:pt x="18917" y="23145"/>
                  <a:pt x="20130" y="25072"/>
                </a:cubicBezTo>
                <a:cubicBezTo>
                  <a:pt x="21344" y="26999"/>
                  <a:pt x="21915" y="14008"/>
                  <a:pt x="22272" y="11795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81" name="Google Shape;381;p30"/>
          <p:cNvGrpSpPr/>
          <p:nvPr/>
        </p:nvGrpSpPr>
        <p:grpSpPr>
          <a:xfrm>
            <a:off x="8150700" y="-7"/>
            <a:ext cx="993300" cy="2068850"/>
            <a:chOff x="5706975" y="1670325"/>
            <a:chExt cx="993300" cy="1008900"/>
          </a:xfrm>
        </p:grpSpPr>
        <p:cxnSp>
          <p:nvCxnSpPr>
            <p:cNvPr id="382" name="Google Shape;382;p30"/>
            <p:cNvCxnSpPr/>
            <p:nvPr/>
          </p:nvCxnSpPr>
          <p:spPr>
            <a:xfrm>
              <a:off x="5706975" y="1670325"/>
              <a:ext cx="10800" cy="1006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30"/>
            <p:cNvCxnSpPr/>
            <p:nvPr/>
          </p:nvCxnSpPr>
          <p:spPr>
            <a:xfrm flipH="1">
              <a:off x="5706975" y="2676825"/>
              <a:ext cx="993300" cy="2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4" name="Google Shape;384;p30"/>
          <p:cNvSpPr txBox="1"/>
          <p:nvPr/>
        </p:nvSpPr>
        <p:spPr>
          <a:xfrm>
            <a:off x="8181600" y="1499025"/>
            <a:ext cx="93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Wall: 120VAC</a:t>
            </a:r>
            <a:endParaRPr/>
          </a:p>
        </p:txBody>
      </p:sp>
      <p:cxnSp>
        <p:nvCxnSpPr>
          <p:cNvPr id="385" name="Google Shape;385;p30"/>
          <p:cNvCxnSpPr>
            <a:stCxn id="378" idx="3"/>
          </p:cNvCxnSpPr>
          <p:nvPr/>
        </p:nvCxnSpPr>
        <p:spPr>
          <a:xfrm flipH="1" rot="10800000">
            <a:off x="7348329" y="888582"/>
            <a:ext cx="799800" cy="586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6" name="Google Shape;3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22349" y="3419383"/>
            <a:ext cx="685351" cy="420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30"/>
          <p:cNvGrpSpPr/>
          <p:nvPr/>
        </p:nvGrpSpPr>
        <p:grpSpPr>
          <a:xfrm flipH="1">
            <a:off x="7405543" y="2008625"/>
            <a:ext cx="685351" cy="1278550"/>
            <a:chOff x="2023675" y="1837300"/>
            <a:chExt cx="420100" cy="1278550"/>
          </a:xfrm>
        </p:grpSpPr>
        <p:cxnSp>
          <p:nvCxnSpPr>
            <p:cNvPr id="388" name="Google Shape;388;p30"/>
            <p:cNvCxnSpPr/>
            <p:nvPr/>
          </p:nvCxnSpPr>
          <p:spPr>
            <a:xfrm>
              <a:off x="2023675" y="2419850"/>
              <a:ext cx="0" cy="69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389" name="Google Shape;389;p30"/>
            <p:cNvCxnSpPr/>
            <p:nvPr/>
          </p:nvCxnSpPr>
          <p:spPr>
            <a:xfrm>
              <a:off x="2443775" y="2419850"/>
              <a:ext cx="0" cy="69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390" name="Google Shape;390;p30"/>
            <p:cNvCxnSpPr/>
            <p:nvPr/>
          </p:nvCxnSpPr>
          <p:spPr>
            <a:xfrm flipH="1">
              <a:off x="2023675" y="1837300"/>
              <a:ext cx="203100" cy="658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pic>
        <p:nvPicPr>
          <p:cNvPr id="391" name="Google Shape;3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900" y="3619050"/>
            <a:ext cx="799800" cy="8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/>
          <p:nvPr/>
        </p:nvSpPr>
        <p:spPr>
          <a:xfrm>
            <a:off x="6901850" y="3244401"/>
            <a:ext cx="503698" cy="813639"/>
          </a:xfrm>
          <a:custGeom>
            <a:rect b="b" l="l" r="r" t="t"/>
            <a:pathLst>
              <a:path extrusionOk="0" h="31693" w="17578">
                <a:moveTo>
                  <a:pt x="0" y="31693"/>
                </a:moveTo>
                <a:cubicBezTo>
                  <a:pt x="2570" y="30265"/>
                  <a:pt x="12492" y="28409"/>
                  <a:pt x="15419" y="23127"/>
                </a:cubicBezTo>
                <a:cubicBezTo>
                  <a:pt x="18346" y="17845"/>
                  <a:pt x="17203" y="3855"/>
                  <a:pt x="1756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" name="Google Shape;393;p30"/>
          <p:cNvSpPr/>
          <p:nvPr/>
        </p:nvSpPr>
        <p:spPr>
          <a:xfrm>
            <a:off x="6901850" y="3925701"/>
            <a:ext cx="1289205" cy="586194"/>
          </a:xfrm>
          <a:custGeom>
            <a:rect b="b" l="l" r="r" t="t"/>
            <a:pathLst>
              <a:path extrusionOk="0" h="21579" w="50110">
                <a:moveTo>
                  <a:pt x="0" y="3854"/>
                </a:moveTo>
                <a:cubicBezTo>
                  <a:pt x="3569" y="6353"/>
                  <a:pt x="13777" y="16204"/>
                  <a:pt x="21415" y="18845"/>
                </a:cubicBezTo>
                <a:cubicBezTo>
                  <a:pt x="29053" y="21486"/>
                  <a:pt x="41045" y="22842"/>
                  <a:pt x="45827" y="19701"/>
                </a:cubicBezTo>
                <a:cubicBezTo>
                  <a:pt x="50610" y="16560"/>
                  <a:pt x="49396" y="3284"/>
                  <a:pt x="5011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sp>
      <p:sp>
        <p:nvSpPr>
          <p:cNvPr id="394" name="Google Shape;394;p30"/>
          <p:cNvSpPr/>
          <p:nvPr/>
        </p:nvSpPr>
        <p:spPr>
          <a:xfrm>
            <a:off x="6364801" y="1466900"/>
            <a:ext cx="1419375" cy="588900"/>
          </a:xfrm>
          <a:custGeom>
            <a:rect b="b" l="l" r="r" t="t"/>
            <a:pathLst>
              <a:path extrusionOk="0" h="23556" w="56775">
                <a:moveTo>
                  <a:pt x="16088" y="0"/>
                </a:moveTo>
                <a:cubicBezTo>
                  <a:pt x="13447" y="857"/>
                  <a:pt x="1098" y="1713"/>
                  <a:pt x="241" y="5139"/>
                </a:cubicBezTo>
                <a:cubicBezTo>
                  <a:pt x="-616" y="8565"/>
                  <a:pt x="1526" y="17489"/>
                  <a:pt x="10948" y="20558"/>
                </a:cubicBezTo>
                <a:cubicBezTo>
                  <a:pt x="20370" y="23628"/>
                  <a:pt x="49137" y="23056"/>
                  <a:pt x="56775" y="2355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Google Shape;395;p30"/>
          <p:cNvSpPr txBox="1"/>
          <p:nvPr/>
        </p:nvSpPr>
        <p:spPr>
          <a:xfrm>
            <a:off x="6038875" y="981575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16VAC</a:t>
            </a:r>
            <a:endParaRPr/>
          </a:p>
        </p:txBody>
      </p:sp>
      <p:cxnSp>
        <p:nvCxnSpPr>
          <p:cNvPr id="396" name="Google Shape;396;p30"/>
          <p:cNvCxnSpPr/>
          <p:nvPr/>
        </p:nvCxnSpPr>
        <p:spPr>
          <a:xfrm>
            <a:off x="8275500" y="4207950"/>
            <a:ext cx="385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30"/>
          <p:cNvSpPr txBox="1"/>
          <p:nvPr/>
        </p:nvSpPr>
        <p:spPr>
          <a:xfrm>
            <a:off x="8103300" y="4207950"/>
            <a:ext cx="10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+/-15VDC</a:t>
            </a:r>
            <a:endParaRPr/>
          </a:p>
        </p:txBody>
      </p:sp>
      <p:cxnSp>
        <p:nvCxnSpPr>
          <p:cNvPr id="398" name="Google Shape;398;p30"/>
          <p:cNvCxnSpPr/>
          <p:nvPr/>
        </p:nvCxnSpPr>
        <p:spPr>
          <a:xfrm flipH="1" rot="10800000">
            <a:off x="7420125" y="2034500"/>
            <a:ext cx="374700" cy="6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0"/>
          <p:cNvCxnSpPr/>
          <p:nvPr/>
        </p:nvCxnSpPr>
        <p:spPr>
          <a:xfrm>
            <a:off x="5998275" y="1171550"/>
            <a:ext cx="147600" cy="1098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0"/>
          <p:cNvCxnSpPr/>
          <p:nvPr/>
        </p:nvCxnSpPr>
        <p:spPr>
          <a:xfrm>
            <a:off x="6311300" y="2327013"/>
            <a:ext cx="835200" cy="85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0"/>
          <p:cNvCxnSpPr/>
          <p:nvPr/>
        </p:nvCxnSpPr>
        <p:spPr>
          <a:xfrm flipH="1">
            <a:off x="6713600" y="631725"/>
            <a:ext cx="1263300" cy="182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0"/>
          <p:cNvCxnSpPr/>
          <p:nvPr/>
        </p:nvCxnSpPr>
        <p:spPr>
          <a:xfrm>
            <a:off x="8488788" y="2579938"/>
            <a:ext cx="23400" cy="1328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0"/>
          <p:cNvCxnSpPr/>
          <p:nvPr/>
        </p:nvCxnSpPr>
        <p:spPr>
          <a:xfrm rot="10800000">
            <a:off x="6411875" y="4713500"/>
            <a:ext cx="1522200" cy="8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0"/>
          <p:cNvCxnSpPr/>
          <p:nvPr/>
        </p:nvCxnSpPr>
        <p:spPr>
          <a:xfrm flipH="1">
            <a:off x="7641700" y="2730350"/>
            <a:ext cx="35400" cy="1318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0"/>
          <p:cNvSpPr txBox="1"/>
          <p:nvPr/>
        </p:nvSpPr>
        <p:spPr>
          <a:xfrm>
            <a:off x="410600" y="1606725"/>
            <a:ext cx="426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Spectrum Analyzer: Fourier transforms input signal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0"/>
          <p:cNvSpPr txBox="1"/>
          <p:nvPr/>
        </p:nvSpPr>
        <p:spPr>
          <a:xfrm>
            <a:off x="963650" y="4359500"/>
            <a:ext cx="182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(CS15B, anyone?)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50" y="562275"/>
            <a:ext cx="5609524" cy="40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1"/>
          <p:cNvSpPr txBox="1"/>
          <p:nvPr/>
        </p:nvSpPr>
        <p:spPr>
          <a:xfrm>
            <a:off x="167700" y="61075"/>
            <a:ext cx="8808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FFT around 60 Hz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654700" y="509575"/>
            <a:ext cx="291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Motivation:</a:t>
            </a:r>
            <a:endParaRPr b="1" sz="3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7409400" y="1774075"/>
            <a:ext cx="1607450" cy="2016775"/>
          </a:xfrm>
          <a:custGeom>
            <a:rect b="b" l="l" r="r" t="t"/>
            <a:pathLst>
              <a:path extrusionOk="0" h="80671" w="64298">
                <a:moveTo>
                  <a:pt x="0" y="59961"/>
                </a:moveTo>
                <a:cubicBezTo>
                  <a:pt x="7424" y="63387"/>
                  <a:pt x="33907" y="81733"/>
                  <a:pt x="44543" y="80519"/>
                </a:cubicBezTo>
                <a:cubicBezTo>
                  <a:pt x="55179" y="79306"/>
                  <a:pt x="61532" y="66100"/>
                  <a:pt x="63816" y="52680"/>
                </a:cubicBezTo>
                <a:cubicBezTo>
                  <a:pt x="66100" y="39260"/>
                  <a:pt x="59176" y="8780"/>
                  <a:pt x="5824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2" name="Google Shape;62;p14"/>
          <p:cNvCxnSpPr/>
          <p:nvPr/>
        </p:nvCxnSpPr>
        <p:spPr>
          <a:xfrm>
            <a:off x="6135150" y="3176650"/>
            <a:ext cx="594300" cy="12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4"/>
          <p:cNvCxnSpPr/>
          <p:nvPr/>
        </p:nvCxnSpPr>
        <p:spPr>
          <a:xfrm>
            <a:off x="7163150" y="2309450"/>
            <a:ext cx="617100" cy="22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4"/>
          <p:cNvCxnSpPr>
            <a:stCxn id="65" idx="0"/>
            <a:endCxn id="66" idx="2"/>
          </p:cNvCxnSpPr>
          <p:nvPr/>
        </p:nvCxnSpPr>
        <p:spPr>
          <a:xfrm rot="-5400000">
            <a:off x="7968650" y="1845400"/>
            <a:ext cx="627000" cy="385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4"/>
          <p:cNvCxnSpPr/>
          <p:nvPr/>
        </p:nvCxnSpPr>
        <p:spPr>
          <a:xfrm>
            <a:off x="6981900" y="928200"/>
            <a:ext cx="0" cy="4004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/>
          <p:nvPr/>
        </p:nvSpPr>
        <p:spPr>
          <a:xfrm>
            <a:off x="7891225" y="1142350"/>
            <a:ext cx="1081500" cy="653100"/>
          </a:xfrm>
          <a:prstGeom prst="can">
            <a:avLst>
              <a:gd fmla="val 250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7977025" y="1324375"/>
            <a:ext cx="9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Sample</a:t>
            </a:r>
            <a:endParaRPr b="1"/>
          </a:p>
        </p:txBody>
      </p:sp>
      <p:sp>
        <p:nvSpPr>
          <p:cNvPr id="69" name="Google Shape;69;p14"/>
          <p:cNvSpPr/>
          <p:nvPr/>
        </p:nvSpPr>
        <p:spPr>
          <a:xfrm rot="-10799183">
            <a:off x="7496624" y="2246500"/>
            <a:ext cx="1262700" cy="579600"/>
          </a:xfrm>
          <a:prstGeom prst="chevron">
            <a:avLst>
              <a:gd fmla="val 50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13259" r="24314" t="0"/>
          <a:stretch/>
        </p:blipFill>
        <p:spPr>
          <a:xfrm>
            <a:off x="3930550" y="1862275"/>
            <a:ext cx="2205699" cy="1766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 txBox="1"/>
          <p:nvPr/>
        </p:nvSpPr>
        <p:spPr>
          <a:xfrm>
            <a:off x="7591550" y="2351650"/>
            <a:ext cx="99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Amplifier</a:t>
            </a:r>
            <a:endParaRPr b="1" sz="1200"/>
          </a:p>
        </p:txBody>
      </p:sp>
      <p:sp>
        <p:nvSpPr>
          <p:cNvPr id="71" name="Google Shape;71;p14"/>
          <p:cNvSpPr/>
          <p:nvPr/>
        </p:nvSpPr>
        <p:spPr>
          <a:xfrm>
            <a:off x="8276750" y="1171375"/>
            <a:ext cx="310500" cy="103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167375" y="2298725"/>
            <a:ext cx="299800" cy="235575"/>
          </a:xfrm>
          <a:custGeom>
            <a:rect b="b" l="l" r="r" t="t"/>
            <a:pathLst>
              <a:path extrusionOk="0" h="9423" w="11992">
                <a:moveTo>
                  <a:pt x="0" y="9423"/>
                </a:moveTo>
                <a:cubicBezTo>
                  <a:pt x="1142" y="8709"/>
                  <a:pt x="4853" y="6711"/>
                  <a:pt x="6852" y="5140"/>
                </a:cubicBezTo>
                <a:cubicBezTo>
                  <a:pt x="8851" y="3570"/>
                  <a:pt x="11135" y="857"/>
                  <a:pt x="1199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Google Shape;73;p14"/>
          <p:cNvSpPr txBox="1"/>
          <p:nvPr/>
        </p:nvSpPr>
        <p:spPr>
          <a:xfrm>
            <a:off x="5974563" y="994000"/>
            <a:ext cx="12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“Dirty”</a:t>
            </a:r>
            <a:endParaRPr b="1"/>
          </a:p>
        </p:txBody>
      </p:sp>
      <p:sp>
        <p:nvSpPr>
          <p:cNvPr id="74" name="Google Shape;74;p14"/>
          <p:cNvSpPr txBox="1"/>
          <p:nvPr/>
        </p:nvSpPr>
        <p:spPr>
          <a:xfrm>
            <a:off x="7002913" y="994000"/>
            <a:ext cx="12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“Clean”</a:t>
            </a:r>
            <a:endParaRPr b="1"/>
          </a:p>
        </p:txBody>
      </p:sp>
      <p:sp>
        <p:nvSpPr>
          <p:cNvPr id="75" name="Google Shape;75;p14"/>
          <p:cNvSpPr/>
          <p:nvPr/>
        </p:nvSpPr>
        <p:spPr>
          <a:xfrm>
            <a:off x="5353625" y="4204625"/>
            <a:ext cx="1317000" cy="61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5471375" y="4310375"/>
            <a:ext cx="10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power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164075" y="1735900"/>
            <a:ext cx="3626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Char char="-"/>
            </a:pPr>
            <a:r>
              <a:rPr lang="en" sz="2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Condensed matter experimental labs:</a:t>
            </a:r>
            <a:endParaRPr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-"/>
            </a:pPr>
            <a:r>
              <a:rPr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Extremely small analog electronic signals</a:t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50" y="562275"/>
            <a:ext cx="5609524" cy="40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775" y="1289275"/>
            <a:ext cx="3158625" cy="8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2"/>
          <p:cNvSpPr txBox="1"/>
          <p:nvPr/>
        </p:nvSpPr>
        <p:spPr>
          <a:xfrm>
            <a:off x="167700" y="61075"/>
            <a:ext cx="8808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Power Supply Rejection Ratio (PSRR)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5862775" y="673675"/>
            <a:ext cx="302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PSRR: How well does PS “reject” input voltage frequency?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/>
        </p:nvSpPr>
        <p:spPr>
          <a:xfrm>
            <a:off x="167700" y="61075"/>
            <a:ext cx="8808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Power Supply Rejection Ratio (PSRR)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50" y="562275"/>
            <a:ext cx="5609524" cy="40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775" y="1289275"/>
            <a:ext cx="3158625" cy="8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3"/>
          <p:cNvSpPr txBox="1"/>
          <p:nvPr/>
        </p:nvSpPr>
        <p:spPr>
          <a:xfrm>
            <a:off x="5862775" y="673675"/>
            <a:ext cx="302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PSRR: How well does PS “reject” input voltage frequency?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5690375" y="2238325"/>
            <a:ext cx="3023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PSRR for lab DC power supply (Acopian): ~98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PSRR for our supply: ~160 from wall power</a:t>
            </a:r>
            <a:endParaRPr sz="1500"/>
          </a:p>
        </p:txBody>
      </p:sp>
      <p:sp>
        <p:nvSpPr>
          <p:cNvPr id="430" name="Google Shape;430;p33"/>
          <p:cNvSpPr txBox="1"/>
          <p:nvPr/>
        </p:nvSpPr>
        <p:spPr>
          <a:xfrm>
            <a:off x="3619075" y="615800"/>
            <a:ext cx="2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1" name="Google Shape;431;p33"/>
          <p:cNvSpPr txBox="1"/>
          <p:nvPr/>
        </p:nvSpPr>
        <p:spPr>
          <a:xfrm>
            <a:off x="3619075" y="3177325"/>
            <a:ext cx="2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32" name="Google Shape;432;p33"/>
          <p:cNvCxnSpPr>
            <a:stCxn id="433" idx="1"/>
          </p:cNvCxnSpPr>
          <p:nvPr/>
        </p:nvCxnSpPr>
        <p:spPr>
          <a:xfrm rot="10800000">
            <a:off x="3844025" y="3951250"/>
            <a:ext cx="1059900" cy="5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33"/>
          <p:cNvSpPr txBox="1"/>
          <p:nvPr/>
        </p:nvSpPr>
        <p:spPr>
          <a:xfrm>
            <a:off x="4903925" y="4280950"/>
            <a:ext cx="18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power (60 Hz)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/>
          <p:nvPr>
            <p:ph type="title"/>
          </p:nvPr>
        </p:nvSpPr>
        <p:spPr>
          <a:xfrm>
            <a:off x="311700" y="3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/>
              <a:t>Voltage Noise Spectrum Analysis</a:t>
            </a:r>
            <a:endParaRPr b="1" sz="2320"/>
          </a:p>
        </p:txBody>
      </p:sp>
      <p:pic>
        <p:nvPicPr>
          <p:cNvPr id="439" name="Google Shape;4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75" y="965200"/>
            <a:ext cx="5620668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4"/>
          <p:cNvSpPr txBox="1"/>
          <p:nvPr/>
        </p:nvSpPr>
        <p:spPr>
          <a:xfrm>
            <a:off x="6029650" y="22358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75" y="965200"/>
            <a:ext cx="5620668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5"/>
          <p:cNvSpPr txBox="1"/>
          <p:nvPr/>
        </p:nvSpPr>
        <p:spPr>
          <a:xfrm>
            <a:off x="5716825" y="2235800"/>
            <a:ext cx="3234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Total input voltage noise: 0.5 V (post-transformer)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Total output voltage noise: 5.7e-6 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47" name="Google Shape;4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950" y="1389800"/>
            <a:ext cx="2658875" cy="5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5"/>
          <p:cNvSpPr txBox="1"/>
          <p:nvPr>
            <p:ph type="title"/>
          </p:nvPr>
        </p:nvSpPr>
        <p:spPr>
          <a:xfrm>
            <a:off x="311700" y="3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/>
              <a:t>Voltage Noise Spectrum Analysis</a:t>
            </a:r>
            <a:endParaRPr b="1" sz="232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311700" y="12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 txBox="1"/>
          <p:nvPr>
            <p:ph idx="1" type="body"/>
          </p:nvPr>
        </p:nvSpPr>
        <p:spPr>
          <a:xfrm>
            <a:off x="311700" y="692725"/>
            <a:ext cx="8520600" cy="3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Protective Casing: increase durability and safety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Adjustable output: different outputs for different situations 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31185" y="-246378"/>
            <a:ext cx="4118476" cy="563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7409400" y="1774075"/>
            <a:ext cx="1607450" cy="2016775"/>
          </a:xfrm>
          <a:custGeom>
            <a:rect b="b" l="l" r="r" t="t"/>
            <a:pathLst>
              <a:path extrusionOk="0" h="80671" w="64298">
                <a:moveTo>
                  <a:pt x="0" y="59961"/>
                </a:moveTo>
                <a:cubicBezTo>
                  <a:pt x="7424" y="63387"/>
                  <a:pt x="33907" y="81733"/>
                  <a:pt x="44543" y="80519"/>
                </a:cubicBezTo>
                <a:cubicBezTo>
                  <a:pt x="55179" y="79306"/>
                  <a:pt x="61532" y="66100"/>
                  <a:pt x="63816" y="52680"/>
                </a:cubicBezTo>
                <a:cubicBezTo>
                  <a:pt x="66100" y="39260"/>
                  <a:pt x="59176" y="8780"/>
                  <a:pt x="5824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3" name="Google Shape;83;p15"/>
          <p:cNvCxnSpPr/>
          <p:nvPr/>
        </p:nvCxnSpPr>
        <p:spPr>
          <a:xfrm>
            <a:off x="6135150" y="3176650"/>
            <a:ext cx="594300" cy="12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7163150" y="2309450"/>
            <a:ext cx="617100" cy="22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>
            <a:stCxn id="86" idx="0"/>
            <a:endCxn id="87" idx="2"/>
          </p:cNvCxnSpPr>
          <p:nvPr/>
        </p:nvCxnSpPr>
        <p:spPr>
          <a:xfrm rot="-5400000">
            <a:off x="7968650" y="1845400"/>
            <a:ext cx="627000" cy="385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981900" y="928200"/>
            <a:ext cx="0" cy="4004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/>
          <p:nvPr/>
        </p:nvSpPr>
        <p:spPr>
          <a:xfrm>
            <a:off x="7891225" y="1142350"/>
            <a:ext cx="1081500" cy="653100"/>
          </a:xfrm>
          <a:prstGeom prst="can">
            <a:avLst>
              <a:gd fmla="val 250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7977025" y="1324375"/>
            <a:ext cx="9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Sample</a:t>
            </a:r>
            <a:endParaRPr b="1"/>
          </a:p>
        </p:txBody>
      </p:sp>
      <p:sp>
        <p:nvSpPr>
          <p:cNvPr id="90" name="Google Shape;90;p15"/>
          <p:cNvSpPr/>
          <p:nvPr/>
        </p:nvSpPr>
        <p:spPr>
          <a:xfrm rot="-10799183">
            <a:off x="7496624" y="2246500"/>
            <a:ext cx="1262700" cy="579600"/>
          </a:xfrm>
          <a:prstGeom prst="chevron">
            <a:avLst>
              <a:gd fmla="val 50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0" l="13259" r="24314" t="0"/>
          <a:stretch/>
        </p:blipFill>
        <p:spPr>
          <a:xfrm>
            <a:off x="3930550" y="1862275"/>
            <a:ext cx="2205699" cy="1766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5"/>
          <p:cNvSpPr txBox="1"/>
          <p:nvPr/>
        </p:nvSpPr>
        <p:spPr>
          <a:xfrm>
            <a:off x="7591550" y="2351650"/>
            <a:ext cx="99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Amplifier</a:t>
            </a:r>
            <a:endParaRPr b="1" sz="1200"/>
          </a:p>
        </p:txBody>
      </p:sp>
      <p:sp>
        <p:nvSpPr>
          <p:cNvPr id="92" name="Google Shape;92;p15"/>
          <p:cNvSpPr/>
          <p:nvPr/>
        </p:nvSpPr>
        <p:spPr>
          <a:xfrm>
            <a:off x="8276750" y="1171375"/>
            <a:ext cx="310500" cy="103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6167375" y="2298725"/>
            <a:ext cx="299800" cy="235575"/>
          </a:xfrm>
          <a:custGeom>
            <a:rect b="b" l="l" r="r" t="t"/>
            <a:pathLst>
              <a:path extrusionOk="0" h="9423" w="11992">
                <a:moveTo>
                  <a:pt x="0" y="9423"/>
                </a:moveTo>
                <a:cubicBezTo>
                  <a:pt x="1142" y="8709"/>
                  <a:pt x="4853" y="6711"/>
                  <a:pt x="6852" y="5140"/>
                </a:cubicBezTo>
                <a:cubicBezTo>
                  <a:pt x="8851" y="3570"/>
                  <a:pt x="11135" y="857"/>
                  <a:pt x="1199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Google Shape;94;p15"/>
          <p:cNvSpPr txBox="1"/>
          <p:nvPr/>
        </p:nvSpPr>
        <p:spPr>
          <a:xfrm>
            <a:off x="5974563" y="994000"/>
            <a:ext cx="12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“Dirty”</a:t>
            </a:r>
            <a:endParaRPr b="1"/>
          </a:p>
        </p:txBody>
      </p:sp>
      <p:sp>
        <p:nvSpPr>
          <p:cNvPr id="95" name="Google Shape;95;p15"/>
          <p:cNvSpPr txBox="1"/>
          <p:nvPr/>
        </p:nvSpPr>
        <p:spPr>
          <a:xfrm>
            <a:off x="7002913" y="994000"/>
            <a:ext cx="12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“Clean”</a:t>
            </a:r>
            <a:endParaRPr b="1"/>
          </a:p>
        </p:txBody>
      </p:sp>
      <p:sp>
        <p:nvSpPr>
          <p:cNvPr id="96" name="Google Shape;96;p15"/>
          <p:cNvSpPr/>
          <p:nvPr/>
        </p:nvSpPr>
        <p:spPr>
          <a:xfrm>
            <a:off x="5353625" y="4204625"/>
            <a:ext cx="1317000" cy="61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5471375" y="4310375"/>
            <a:ext cx="10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power</a:t>
            </a:r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6552875" y="2999638"/>
            <a:ext cx="995700" cy="741600"/>
            <a:chOff x="6484050" y="2067025"/>
            <a:chExt cx="995700" cy="741600"/>
          </a:xfrm>
        </p:grpSpPr>
        <p:sp>
          <p:nvSpPr>
            <p:cNvPr id="99" name="Google Shape;99;p15"/>
            <p:cNvSpPr/>
            <p:nvPr/>
          </p:nvSpPr>
          <p:spPr>
            <a:xfrm>
              <a:off x="6484050" y="2067025"/>
              <a:ext cx="995700" cy="741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6568838" y="2247750"/>
              <a:ext cx="73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DAC</a:t>
              </a:r>
              <a:endParaRPr/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6318588" y="1979350"/>
            <a:ext cx="995700" cy="741600"/>
            <a:chOff x="6484050" y="3021100"/>
            <a:chExt cx="995700" cy="741600"/>
          </a:xfrm>
        </p:grpSpPr>
        <p:sp>
          <p:nvSpPr>
            <p:cNvPr id="102" name="Google Shape;102;p15"/>
            <p:cNvSpPr/>
            <p:nvPr/>
          </p:nvSpPr>
          <p:spPr>
            <a:xfrm rot="10800000">
              <a:off x="6484050" y="3021100"/>
              <a:ext cx="995700" cy="741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6670613" y="3191800"/>
              <a:ext cx="73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ADC</a:t>
              </a:r>
              <a:endParaRPr/>
            </a:p>
          </p:txBody>
        </p:sp>
      </p:grpSp>
      <p:sp>
        <p:nvSpPr>
          <p:cNvPr id="104" name="Google Shape;104;p15"/>
          <p:cNvSpPr txBox="1"/>
          <p:nvPr/>
        </p:nvSpPr>
        <p:spPr>
          <a:xfrm>
            <a:off x="654700" y="509575"/>
            <a:ext cx="291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Motivation:</a:t>
            </a:r>
            <a:endParaRPr b="1" sz="3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7409400" y="1774075"/>
            <a:ext cx="1607450" cy="2016775"/>
          </a:xfrm>
          <a:custGeom>
            <a:rect b="b" l="l" r="r" t="t"/>
            <a:pathLst>
              <a:path extrusionOk="0" h="80671" w="64298">
                <a:moveTo>
                  <a:pt x="0" y="59961"/>
                </a:moveTo>
                <a:cubicBezTo>
                  <a:pt x="7424" y="63387"/>
                  <a:pt x="33907" y="81733"/>
                  <a:pt x="44543" y="80519"/>
                </a:cubicBezTo>
                <a:cubicBezTo>
                  <a:pt x="55179" y="79306"/>
                  <a:pt x="61532" y="66100"/>
                  <a:pt x="63816" y="52680"/>
                </a:cubicBezTo>
                <a:cubicBezTo>
                  <a:pt x="66100" y="39260"/>
                  <a:pt x="59176" y="8780"/>
                  <a:pt x="5824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0" name="Google Shape;110;p16"/>
          <p:cNvCxnSpPr/>
          <p:nvPr/>
        </p:nvCxnSpPr>
        <p:spPr>
          <a:xfrm>
            <a:off x="6135150" y="3176650"/>
            <a:ext cx="594300" cy="12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7163150" y="2309450"/>
            <a:ext cx="617100" cy="22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/>
          <p:cNvCxnSpPr>
            <a:stCxn id="113" idx="0"/>
            <a:endCxn id="114" idx="2"/>
          </p:cNvCxnSpPr>
          <p:nvPr/>
        </p:nvCxnSpPr>
        <p:spPr>
          <a:xfrm rot="-5400000">
            <a:off x="7968650" y="1845400"/>
            <a:ext cx="627000" cy="385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6981900" y="928200"/>
            <a:ext cx="0" cy="4004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6" name="Google Shape;116;p16"/>
          <p:cNvSpPr/>
          <p:nvPr/>
        </p:nvSpPr>
        <p:spPr>
          <a:xfrm>
            <a:off x="7891225" y="1142350"/>
            <a:ext cx="1081500" cy="653100"/>
          </a:xfrm>
          <a:prstGeom prst="can">
            <a:avLst>
              <a:gd fmla="val 250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7977025" y="1324375"/>
            <a:ext cx="9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Sample</a:t>
            </a:r>
            <a:endParaRPr b="1"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13259" r="24314" t="0"/>
          <a:stretch/>
        </p:blipFill>
        <p:spPr>
          <a:xfrm>
            <a:off x="3930550" y="1862275"/>
            <a:ext cx="2205699" cy="1766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16"/>
          <p:cNvSpPr/>
          <p:nvPr/>
        </p:nvSpPr>
        <p:spPr>
          <a:xfrm>
            <a:off x="8276750" y="1171375"/>
            <a:ext cx="310500" cy="103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 rot="-10799183">
            <a:off x="7496624" y="2246500"/>
            <a:ext cx="1262700" cy="579600"/>
          </a:xfrm>
          <a:prstGeom prst="chevron">
            <a:avLst>
              <a:gd fmla="val 50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6167375" y="2298725"/>
            <a:ext cx="299800" cy="235575"/>
          </a:xfrm>
          <a:custGeom>
            <a:rect b="b" l="l" r="r" t="t"/>
            <a:pathLst>
              <a:path extrusionOk="0" h="9423" w="11992">
                <a:moveTo>
                  <a:pt x="0" y="9423"/>
                </a:moveTo>
                <a:cubicBezTo>
                  <a:pt x="1142" y="8709"/>
                  <a:pt x="4853" y="6711"/>
                  <a:pt x="6852" y="5140"/>
                </a:cubicBezTo>
                <a:cubicBezTo>
                  <a:pt x="8851" y="3570"/>
                  <a:pt x="11135" y="857"/>
                  <a:pt x="1199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Google Shape;121;p16"/>
          <p:cNvSpPr txBox="1"/>
          <p:nvPr/>
        </p:nvSpPr>
        <p:spPr>
          <a:xfrm>
            <a:off x="5974563" y="994000"/>
            <a:ext cx="12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“Dirty”</a:t>
            </a:r>
            <a:endParaRPr b="1"/>
          </a:p>
        </p:txBody>
      </p:sp>
      <p:sp>
        <p:nvSpPr>
          <p:cNvPr id="122" name="Google Shape;122;p16"/>
          <p:cNvSpPr txBox="1"/>
          <p:nvPr/>
        </p:nvSpPr>
        <p:spPr>
          <a:xfrm>
            <a:off x="7002913" y="994000"/>
            <a:ext cx="12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“Clean”</a:t>
            </a:r>
            <a:endParaRPr b="1"/>
          </a:p>
        </p:txBody>
      </p:sp>
      <p:sp>
        <p:nvSpPr>
          <p:cNvPr id="123" name="Google Shape;123;p16"/>
          <p:cNvSpPr/>
          <p:nvPr/>
        </p:nvSpPr>
        <p:spPr>
          <a:xfrm>
            <a:off x="5353625" y="4204625"/>
            <a:ext cx="1317000" cy="61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5471375" y="4310375"/>
            <a:ext cx="10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power</a:t>
            </a:r>
            <a:endParaRPr/>
          </a:p>
        </p:txBody>
      </p:sp>
      <p:grpSp>
        <p:nvGrpSpPr>
          <p:cNvPr id="125" name="Google Shape;125;p16"/>
          <p:cNvGrpSpPr/>
          <p:nvPr/>
        </p:nvGrpSpPr>
        <p:grpSpPr>
          <a:xfrm>
            <a:off x="6552875" y="2999638"/>
            <a:ext cx="995700" cy="741600"/>
            <a:chOff x="6484050" y="2067025"/>
            <a:chExt cx="995700" cy="741600"/>
          </a:xfrm>
        </p:grpSpPr>
        <p:sp>
          <p:nvSpPr>
            <p:cNvPr id="126" name="Google Shape;126;p16"/>
            <p:cNvSpPr/>
            <p:nvPr/>
          </p:nvSpPr>
          <p:spPr>
            <a:xfrm>
              <a:off x="6484050" y="2067025"/>
              <a:ext cx="995700" cy="741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6568838" y="2247750"/>
              <a:ext cx="73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DAC</a:t>
              </a:r>
              <a:endParaRPr/>
            </a:p>
          </p:txBody>
        </p:sp>
      </p:grpSp>
      <p:grpSp>
        <p:nvGrpSpPr>
          <p:cNvPr id="128" name="Google Shape;128;p16"/>
          <p:cNvGrpSpPr/>
          <p:nvPr/>
        </p:nvGrpSpPr>
        <p:grpSpPr>
          <a:xfrm>
            <a:off x="6318588" y="1979350"/>
            <a:ext cx="995700" cy="741600"/>
            <a:chOff x="6484050" y="3021100"/>
            <a:chExt cx="995700" cy="741600"/>
          </a:xfrm>
        </p:grpSpPr>
        <p:sp>
          <p:nvSpPr>
            <p:cNvPr id="129" name="Google Shape;129;p16"/>
            <p:cNvSpPr/>
            <p:nvPr/>
          </p:nvSpPr>
          <p:spPr>
            <a:xfrm rot="10800000">
              <a:off x="6484050" y="3021100"/>
              <a:ext cx="995700" cy="741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6670613" y="3191800"/>
              <a:ext cx="73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ADC</a:t>
              </a:r>
              <a:endParaRPr/>
            </a:p>
          </p:txBody>
        </p:sp>
      </p:grpSp>
      <p:sp>
        <p:nvSpPr>
          <p:cNvPr id="131" name="Google Shape;131;p16"/>
          <p:cNvSpPr/>
          <p:nvPr/>
        </p:nvSpPr>
        <p:spPr>
          <a:xfrm>
            <a:off x="6681325" y="3595150"/>
            <a:ext cx="766250" cy="910100"/>
          </a:xfrm>
          <a:custGeom>
            <a:rect b="b" l="l" r="r" t="t"/>
            <a:pathLst>
              <a:path extrusionOk="0" h="36404" w="30650">
                <a:moveTo>
                  <a:pt x="0" y="36404"/>
                </a:moveTo>
                <a:cubicBezTo>
                  <a:pt x="4854" y="34834"/>
                  <a:pt x="24698" y="33049"/>
                  <a:pt x="29124" y="26982"/>
                </a:cubicBezTo>
                <a:cubicBezTo>
                  <a:pt x="33550" y="20915"/>
                  <a:pt x="26982" y="4497"/>
                  <a:pt x="26554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Google Shape;132;p16"/>
          <p:cNvSpPr/>
          <p:nvPr/>
        </p:nvSpPr>
        <p:spPr>
          <a:xfrm>
            <a:off x="6675900" y="2801425"/>
            <a:ext cx="2238475" cy="2199425"/>
          </a:xfrm>
          <a:custGeom>
            <a:rect b="b" l="l" r="r" t="t"/>
            <a:pathLst>
              <a:path extrusionOk="0" h="87977" w="89539">
                <a:moveTo>
                  <a:pt x="0" y="69811"/>
                </a:moveTo>
                <a:cubicBezTo>
                  <a:pt x="11350" y="72809"/>
                  <a:pt x="53179" y="89227"/>
                  <a:pt x="68098" y="87799"/>
                </a:cubicBezTo>
                <a:cubicBezTo>
                  <a:pt x="83017" y="86371"/>
                  <a:pt x="89298" y="75878"/>
                  <a:pt x="89512" y="61245"/>
                </a:cubicBezTo>
                <a:cubicBezTo>
                  <a:pt x="89726" y="46612"/>
                  <a:pt x="72738" y="10208"/>
                  <a:pt x="69383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Google Shape;133;p16"/>
          <p:cNvSpPr/>
          <p:nvPr/>
        </p:nvSpPr>
        <p:spPr>
          <a:xfrm>
            <a:off x="6702750" y="2535125"/>
            <a:ext cx="1402000" cy="2130350"/>
          </a:xfrm>
          <a:custGeom>
            <a:rect b="b" l="l" r="r" t="t"/>
            <a:pathLst>
              <a:path extrusionOk="0" h="85214" w="56080">
                <a:moveTo>
                  <a:pt x="0" y="79234"/>
                </a:moveTo>
                <a:cubicBezTo>
                  <a:pt x="7709" y="79805"/>
                  <a:pt x="37261" y="89727"/>
                  <a:pt x="46255" y="82660"/>
                </a:cubicBezTo>
                <a:cubicBezTo>
                  <a:pt x="55249" y="75593"/>
                  <a:pt x="58604" y="50610"/>
                  <a:pt x="53964" y="36833"/>
                </a:cubicBezTo>
                <a:cubicBezTo>
                  <a:pt x="49324" y="23056"/>
                  <a:pt x="24341" y="6139"/>
                  <a:pt x="18416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Google Shape;113;p16"/>
          <p:cNvSpPr txBox="1"/>
          <p:nvPr/>
        </p:nvSpPr>
        <p:spPr>
          <a:xfrm>
            <a:off x="7591550" y="2351650"/>
            <a:ext cx="99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Amplifier</a:t>
            </a:r>
            <a:endParaRPr b="1" sz="1200"/>
          </a:p>
        </p:txBody>
      </p:sp>
      <p:sp>
        <p:nvSpPr>
          <p:cNvPr id="134" name="Google Shape;134;p16"/>
          <p:cNvSpPr txBox="1"/>
          <p:nvPr/>
        </p:nvSpPr>
        <p:spPr>
          <a:xfrm>
            <a:off x="654700" y="509575"/>
            <a:ext cx="291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Motivation:</a:t>
            </a:r>
            <a:endParaRPr b="1" sz="3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/>
          <p:nvPr/>
        </p:nvSpPr>
        <p:spPr>
          <a:xfrm>
            <a:off x="7409400" y="1774075"/>
            <a:ext cx="1607450" cy="2016775"/>
          </a:xfrm>
          <a:custGeom>
            <a:rect b="b" l="l" r="r" t="t"/>
            <a:pathLst>
              <a:path extrusionOk="0" h="80671" w="64298">
                <a:moveTo>
                  <a:pt x="0" y="59961"/>
                </a:moveTo>
                <a:cubicBezTo>
                  <a:pt x="7424" y="63387"/>
                  <a:pt x="33907" y="81733"/>
                  <a:pt x="44543" y="80519"/>
                </a:cubicBezTo>
                <a:cubicBezTo>
                  <a:pt x="55179" y="79306"/>
                  <a:pt x="61532" y="66100"/>
                  <a:pt x="63816" y="52680"/>
                </a:cubicBezTo>
                <a:cubicBezTo>
                  <a:pt x="66100" y="39260"/>
                  <a:pt x="59176" y="8780"/>
                  <a:pt x="5824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40" name="Google Shape;140;p17"/>
          <p:cNvCxnSpPr/>
          <p:nvPr/>
        </p:nvCxnSpPr>
        <p:spPr>
          <a:xfrm>
            <a:off x="6135150" y="3176650"/>
            <a:ext cx="594300" cy="12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7163150" y="2309450"/>
            <a:ext cx="617100" cy="22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7"/>
          <p:cNvCxnSpPr>
            <a:stCxn id="143" idx="0"/>
            <a:endCxn id="144" idx="2"/>
          </p:cNvCxnSpPr>
          <p:nvPr/>
        </p:nvCxnSpPr>
        <p:spPr>
          <a:xfrm rot="-5400000">
            <a:off x="7968650" y="1845400"/>
            <a:ext cx="627000" cy="385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6981900" y="928200"/>
            <a:ext cx="0" cy="4004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6" name="Google Shape;146;p17"/>
          <p:cNvSpPr/>
          <p:nvPr/>
        </p:nvSpPr>
        <p:spPr>
          <a:xfrm>
            <a:off x="7891225" y="1142350"/>
            <a:ext cx="1081500" cy="653100"/>
          </a:xfrm>
          <a:prstGeom prst="can">
            <a:avLst>
              <a:gd fmla="val 25000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7977025" y="1324375"/>
            <a:ext cx="9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Sample</a:t>
            </a:r>
            <a:endParaRPr b="1"/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b="0" l="13259" r="24314" t="0"/>
          <a:stretch/>
        </p:blipFill>
        <p:spPr>
          <a:xfrm>
            <a:off x="3930550" y="1862275"/>
            <a:ext cx="2205699" cy="1766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17"/>
          <p:cNvSpPr/>
          <p:nvPr/>
        </p:nvSpPr>
        <p:spPr>
          <a:xfrm>
            <a:off x="8276750" y="1171375"/>
            <a:ext cx="310500" cy="103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 rot="-10799183">
            <a:off x="7496624" y="2246500"/>
            <a:ext cx="1262700" cy="579600"/>
          </a:xfrm>
          <a:prstGeom prst="chevron">
            <a:avLst>
              <a:gd fmla="val 50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6167375" y="2298725"/>
            <a:ext cx="299800" cy="235575"/>
          </a:xfrm>
          <a:custGeom>
            <a:rect b="b" l="l" r="r" t="t"/>
            <a:pathLst>
              <a:path extrusionOk="0" h="9423" w="11992">
                <a:moveTo>
                  <a:pt x="0" y="9423"/>
                </a:moveTo>
                <a:cubicBezTo>
                  <a:pt x="1142" y="8709"/>
                  <a:pt x="4853" y="6711"/>
                  <a:pt x="6852" y="5140"/>
                </a:cubicBezTo>
                <a:cubicBezTo>
                  <a:pt x="8851" y="3570"/>
                  <a:pt x="11135" y="857"/>
                  <a:pt x="1199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Google Shape;151;p17"/>
          <p:cNvSpPr txBox="1"/>
          <p:nvPr/>
        </p:nvSpPr>
        <p:spPr>
          <a:xfrm>
            <a:off x="5974563" y="994000"/>
            <a:ext cx="12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“Dirty”</a:t>
            </a:r>
            <a:endParaRPr b="1"/>
          </a:p>
        </p:txBody>
      </p:sp>
      <p:sp>
        <p:nvSpPr>
          <p:cNvPr id="152" name="Google Shape;152;p17"/>
          <p:cNvSpPr txBox="1"/>
          <p:nvPr/>
        </p:nvSpPr>
        <p:spPr>
          <a:xfrm>
            <a:off x="7002913" y="994000"/>
            <a:ext cx="12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“Clean”</a:t>
            </a:r>
            <a:endParaRPr b="1"/>
          </a:p>
        </p:txBody>
      </p:sp>
      <p:sp>
        <p:nvSpPr>
          <p:cNvPr id="153" name="Google Shape;153;p17"/>
          <p:cNvSpPr/>
          <p:nvPr/>
        </p:nvSpPr>
        <p:spPr>
          <a:xfrm>
            <a:off x="5353625" y="4204625"/>
            <a:ext cx="1317000" cy="61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5471375" y="4310375"/>
            <a:ext cx="10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power</a:t>
            </a:r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6552875" y="2999638"/>
            <a:ext cx="995700" cy="741600"/>
            <a:chOff x="6484050" y="2067025"/>
            <a:chExt cx="995700" cy="741600"/>
          </a:xfrm>
        </p:grpSpPr>
        <p:sp>
          <p:nvSpPr>
            <p:cNvPr id="156" name="Google Shape;156;p17"/>
            <p:cNvSpPr/>
            <p:nvPr/>
          </p:nvSpPr>
          <p:spPr>
            <a:xfrm>
              <a:off x="6484050" y="2067025"/>
              <a:ext cx="995700" cy="741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6568838" y="2247750"/>
              <a:ext cx="73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DAC</a:t>
              </a:r>
              <a:endParaRPr/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6318588" y="1979350"/>
            <a:ext cx="995700" cy="741600"/>
            <a:chOff x="6484050" y="3021100"/>
            <a:chExt cx="995700" cy="741600"/>
          </a:xfrm>
        </p:grpSpPr>
        <p:sp>
          <p:nvSpPr>
            <p:cNvPr id="159" name="Google Shape;159;p17"/>
            <p:cNvSpPr/>
            <p:nvPr/>
          </p:nvSpPr>
          <p:spPr>
            <a:xfrm rot="10800000">
              <a:off x="6484050" y="3021100"/>
              <a:ext cx="995700" cy="741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6670613" y="3191800"/>
              <a:ext cx="73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ADC</a:t>
              </a:r>
              <a:endParaRPr/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6681325" y="3595150"/>
            <a:ext cx="766250" cy="910100"/>
          </a:xfrm>
          <a:custGeom>
            <a:rect b="b" l="l" r="r" t="t"/>
            <a:pathLst>
              <a:path extrusionOk="0" h="36404" w="30650">
                <a:moveTo>
                  <a:pt x="0" y="36404"/>
                </a:moveTo>
                <a:cubicBezTo>
                  <a:pt x="4854" y="34834"/>
                  <a:pt x="24698" y="33049"/>
                  <a:pt x="29124" y="26982"/>
                </a:cubicBezTo>
                <a:cubicBezTo>
                  <a:pt x="33550" y="20915"/>
                  <a:pt x="26982" y="4497"/>
                  <a:pt x="26554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Google Shape;162;p17"/>
          <p:cNvSpPr/>
          <p:nvPr/>
        </p:nvSpPr>
        <p:spPr>
          <a:xfrm>
            <a:off x="6675900" y="2801425"/>
            <a:ext cx="2238475" cy="2199425"/>
          </a:xfrm>
          <a:custGeom>
            <a:rect b="b" l="l" r="r" t="t"/>
            <a:pathLst>
              <a:path extrusionOk="0" h="87977" w="89539">
                <a:moveTo>
                  <a:pt x="0" y="69811"/>
                </a:moveTo>
                <a:cubicBezTo>
                  <a:pt x="11350" y="72809"/>
                  <a:pt x="53179" y="89227"/>
                  <a:pt x="68098" y="87799"/>
                </a:cubicBezTo>
                <a:cubicBezTo>
                  <a:pt x="83017" y="86371"/>
                  <a:pt x="89298" y="75878"/>
                  <a:pt x="89512" y="61245"/>
                </a:cubicBezTo>
                <a:cubicBezTo>
                  <a:pt x="89726" y="46612"/>
                  <a:pt x="72738" y="10208"/>
                  <a:pt x="69383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Google Shape;163;p17"/>
          <p:cNvSpPr/>
          <p:nvPr/>
        </p:nvSpPr>
        <p:spPr>
          <a:xfrm>
            <a:off x="6702750" y="2535125"/>
            <a:ext cx="1402000" cy="2130350"/>
          </a:xfrm>
          <a:custGeom>
            <a:rect b="b" l="l" r="r" t="t"/>
            <a:pathLst>
              <a:path extrusionOk="0" h="85214" w="56080">
                <a:moveTo>
                  <a:pt x="0" y="79234"/>
                </a:moveTo>
                <a:cubicBezTo>
                  <a:pt x="7709" y="79805"/>
                  <a:pt x="37261" y="89727"/>
                  <a:pt x="46255" y="82660"/>
                </a:cubicBezTo>
                <a:cubicBezTo>
                  <a:pt x="55249" y="75593"/>
                  <a:pt x="58604" y="50610"/>
                  <a:pt x="53964" y="36833"/>
                </a:cubicBezTo>
                <a:cubicBezTo>
                  <a:pt x="49324" y="23056"/>
                  <a:pt x="24341" y="6139"/>
                  <a:pt x="18416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Google Shape;143;p17"/>
          <p:cNvSpPr txBox="1"/>
          <p:nvPr/>
        </p:nvSpPr>
        <p:spPr>
          <a:xfrm>
            <a:off x="7591550" y="2351650"/>
            <a:ext cx="99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Amplifier</a:t>
            </a:r>
            <a:endParaRPr b="1" sz="1200"/>
          </a:p>
        </p:txBody>
      </p:sp>
      <p:sp>
        <p:nvSpPr>
          <p:cNvPr id="164" name="Google Shape;164;p17"/>
          <p:cNvSpPr/>
          <p:nvPr/>
        </p:nvSpPr>
        <p:spPr>
          <a:xfrm>
            <a:off x="6784550" y="4204650"/>
            <a:ext cx="1106700" cy="579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Our project</a:t>
            </a:r>
            <a:endParaRPr b="1" sz="1300"/>
          </a:p>
        </p:txBody>
      </p:sp>
      <p:sp>
        <p:nvSpPr>
          <p:cNvPr id="165" name="Google Shape;165;p17"/>
          <p:cNvSpPr txBox="1"/>
          <p:nvPr/>
        </p:nvSpPr>
        <p:spPr>
          <a:xfrm>
            <a:off x="654700" y="509575"/>
            <a:ext cx="291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Motivation:</a:t>
            </a:r>
            <a:endParaRPr b="1" sz="3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164075" y="1735900"/>
            <a:ext cx="3626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Ultra clean power for instrumentation</a:t>
            </a:r>
            <a:endParaRPr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</a:t>
            </a:r>
            <a:r>
              <a:rPr baseline="30000" i="1" lang="en" sz="1466"/>
              <a:t>(ha ha ha)</a:t>
            </a:r>
            <a:r>
              <a:rPr b="1" baseline="30000" lang="en" sz="2355"/>
              <a:t> </a:t>
            </a:r>
            <a:r>
              <a:rPr b="1" lang="en"/>
              <a:t> situation</a:t>
            </a:r>
            <a:endParaRPr b="1"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311700" y="1871275"/>
            <a:ext cx="33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Battery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Low noise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Has to be charged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Dangerous failure mode</a:t>
            </a:r>
            <a:endParaRPr sz="2000"/>
          </a:p>
        </p:txBody>
      </p:sp>
      <p:sp>
        <p:nvSpPr>
          <p:cNvPr id="173" name="Google Shape;173;p18"/>
          <p:cNvSpPr txBox="1"/>
          <p:nvPr/>
        </p:nvSpPr>
        <p:spPr>
          <a:xfrm>
            <a:off x="4646950" y="1871275"/>
            <a:ext cx="37689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-"/>
            </a:pPr>
            <a:r>
              <a:rPr lang="en" sz="2100">
                <a:solidFill>
                  <a:schemeClr val="dk2"/>
                </a:solidFill>
              </a:rPr>
              <a:t>Regular DC power supply</a:t>
            </a:r>
            <a:endParaRPr sz="21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Noisy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536950" y="1152475"/>
            <a:ext cx="420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Step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Eliminate direct ground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Eliminate common-mode noise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</a:t>
            </a:r>
            <a:r>
              <a:rPr b="1" lang="en"/>
              <a:t>ur power supply circuit: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Output: low noise 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±12 or 15V DC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Char char="-"/>
            </a:pPr>
            <a:r>
              <a:rPr lang="en">
                <a:solidFill>
                  <a:srgbClr val="4D5156"/>
                </a:solidFill>
                <a:highlight>
                  <a:srgbClr val="FFFFFF"/>
                </a:highlight>
              </a:rPr>
              <a:t>Based on a design in use at UBC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654700" y="509575"/>
            <a:ext cx="5314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should our setup do?</a:t>
            </a:r>
            <a:endParaRPr b="1" sz="3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6021431" y="1435523"/>
            <a:ext cx="1594388" cy="1018443"/>
            <a:chOff x="1777400" y="2719625"/>
            <a:chExt cx="1188600" cy="1049400"/>
          </a:xfrm>
        </p:grpSpPr>
        <p:sp>
          <p:nvSpPr>
            <p:cNvPr id="181" name="Google Shape;181;p19"/>
            <p:cNvSpPr/>
            <p:nvPr/>
          </p:nvSpPr>
          <p:spPr>
            <a:xfrm>
              <a:off x="1777400" y="2719625"/>
              <a:ext cx="1188600" cy="1049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2" name="Google Shape;18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2125" y="2787125"/>
              <a:ext cx="81915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19"/>
          <p:cNvGrpSpPr/>
          <p:nvPr/>
        </p:nvGrpSpPr>
        <p:grpSpPr>
          <a:xfrm>
            <a:off x="5704833" y="2845299"/>
            <a:ext cx="2227596" cy="1415784"/>
            <a:chOff x="861916" y="-113374"/>
            <a:chExt cx="6991826" cy="4385949"/>
          </a:xfrm>
        </p:grpSpPr>
        <p:pic>
          <p:nvPicPr>
            <p:cNvPr id="184" name="Google Shape;184;p19"/>
            <p:cNvPicPr preferRelativeResize="0"/>
            <p:nvPr/>
          </p:nvPicPr>
          <p:blipFill rotWithShape="1">
            <a:blip r:embed="rId4">
              <a:alphaModFix/>
            </a:blip>
            <a:srcRect b="3744" l="2949" r="2514" t="0"/>
            <a:stretch/>
          </p:blipFill>
          <p:spPr>
            <a:xfrm>
              <a:off x="861916" y="-113374"/>
              <a:ext cx="6991826" cy="4385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19"/>
            <p:cNvSpPr txBox="1"/>
            <p:nvPr/>
          </p:nvSpPr>
          <p:spPr>
            <a:xfrm>
              <a:off x="2037704" y="1313254"/>
              <a:ext cx="3427800" cy="7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rgbClr val="FFFF00"/>
                  </a:solidFill>
                  <a:latin typeface="Lato"/>
                  <a:ea typeface="Lato"/>
                  <a:cs typeface="Lato"/>
                  <a:sym typeface="Lato"/>
                </a:rPr>
                <a:t>(+UCSB)</a:t>
              </a:r>
              <a:endParaRPr sz="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0"/>
          <p:cNvGrpSpPr/>
          <p:nvPr/>
        </p:nvGrpSpPr>
        <p:grpSpPr>
          <a:xfrm>
            <a:off x="857768" y="2128631"/>
            <a:ext cx="1158655" cy="741355"/>
            <a:chOff x="417336" y="867875"/>
            <a:chExt cx="1379679" cy="741355"/>
          </a:xfrm>
        </p:grpSpPr>
        <p:sp>
          <p:nvSpPr>
            <p:cNvPr id="191" name="Google Shape;191;p20"/>
            <p:cNvSpPr/>
            <p:nvPr/>
          </p:nvSpPr>
          <p:spPr>
            <a:xfrm rot="10800000">
              <a:off x="417336" y="883700"/>
              <a:ext cx="344910" cy="364050"/>
            </a:xfrm>
            <a:custGeom>
              <a:rect b="b" l="l" r="r" t="t"/>
              <a:pathLst>
                <a:path extrusionOk="0" h="14562" w="32122">
                  <a:moveTo>
                    <a:pt x="0" y="0"/>
                  </a:moveTo>
                  <a:cubicBezTo>
                    <a:pt x="2713" y="2427"/>
                    <a:pt x="10921" y="14562"/>
                    <a:pt x="16275" y="14562"/>
                  </a:cubicBezTo>
                  <a:cubicBezTo>
                    <a:pt x="21629" y="14562"/>
                    <a:pt x="29481" y="2427"/>
                    <a:pt x="32122" y="0"/>
                  </a:cubicBezTo>
                </a:path>
              </a:pathLst>
            </a:cu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" name="Google Shape;192;p20"/>
            <p:cNvSpPr/>
            <p:nvPr/>
          </p:nvSpPr>
          <p:spPr>
            <a:xfrm>
              <a:off x="762256" y="1245180"/>
              <a:ext cx="344910" cy="364050"/>
            </a:xfrm>
            <a:custGeom>
              <a:rect b="b" l="l" r="r" t="t"/>
              <a:pathLst>
                <a:path extrusionOk="0" h="14562" w="32122">
                  <a:moveTo>
                    <a:pt x="0" y="0"/>
                  </a:moveTo>
                  <a:cubicBezTo>
                    <a:pt x="2713" y="2427"/>
                    <a:pt x="10921" y="14562"/>
                    <a:pt x="16275" y="14562"/>
                  </a:cubicBezTo>
                  <a:cubicBezTo>
                    <a:pt x="21629" y="14562"/>
                    <a:pt x="29481" y="2427"/>
                    <a:pt x="32122" y="0"/>
                  </a:cubicBezTo>
                </a:path>
              </a:pathLst>
            </a:cu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93" name="Google Shape;193;p20"/>
            <p:cNvGrpSpPr/>
            <p:nvPr/>
          </p:nvGrpSpPr>
          <p:grpSpPr>
            <a:xfrm>
              <a:off x="1107186" y="867875"/>
              <a:ext cx="689829" cy="725530"/>
              <a:chOff x="1107186" y="944075"/>
              <a:chExt cx="689829" cy="725530"/>
            </a:xfrm>
          </p:grpSpPr>
          <p:sp>
            <p:nvSpPr>
              <p:cNvPr id="194" name="Google Shape;194;p20"/>
              <p:cNvSpPr/>
              <p:nvPr/>
            </p:nvSpPr>
            <p:spPr>
              <a:xfrm rot="10800000">
                <a:off x="1107186" y="944075"/>
                <a:ext cx="34491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95" name="Google Shape;195;p20"/>
              <p:cNvSpPr/>
              <p:nvPr/>
            </p:nvSpPr>
            <p:spPr>
              <a:xfrm>
                <a:off x="1452106" y="1305555"/>
                <a:ext cx="34491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100" y="944075"/>
            <a:ext cx="6496050" cy="371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0"/>
          <p:cNvGrpSpPr/>
          <p:nvPr/>
        </p:nvGrpSpPr>
        <p:grpSpPr>
          <a:xfrm>
            <a:off x="172420" y="2212978"/>
            <a:ext cx="685347" cy="572658"/>
            <a:chOff x="1777400" y="2719625"/>
            <a:chExt cx="1188600" cy="1049400"/>
          </a:xfrm>
        </p:grpSpPr>
        <p:sp>
          <p:nvSpPr>
            <p:cNvPr id="198" name="Google Shape;198;p20"/>
            <p:cNvSpPr/>
            <p:nvPr/>
          </p:nvSpPr>
          <p:spPr>
            <a:xfrm>
              <a:off x="1777400" y="2719625"/>
              <a:ext cx="1188600" cy="1049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" name="Google Shape;1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2125" y="2787125"/>
              <a:ext cx="81915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20"/>
          <p:cNvSpPr/>
          <p:nvPr/>
        </p:nvSpPr>
        <p:spPr>
          <a:xfrm>
            <a:off x="2783700" y="1780450"/>
            <a:ext cx="310800" cy="40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783700" y="2936100"/>
            <a:ext cx="310800" cy="40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0"/>
          <p:cNvGrpSpPr/>
          <p:nvPr/>
        </p:nvGrpSpPr>
        <p:grpSpPr>
          <a:xfrm>
            <a:off x="2087911" y="3918750"/>
            <a:ext cx="1434831" cy="364050"/>
            <a:chOff x="888700" y="588800"/>
            <a:chExt cx="3340700" cy="364050"/>
          </a:xfrm>
        </p:grpSpPr>
        <p:grpSp>
          <p:nvGrpSpPr>
            <p:cNvPr id="203" name="Google Shape;203;p20"/>
            <p:cNvGrpSpPr/>
            <p:nvPr/>
          </p:nvGrpSpPr>
          <p:grpSpPr>
            <a:xfrm>
              <a:off x="88870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04" name="Google Shape;204;p20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5" name="Google Shape;205;p20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06" name="Google Shape;206;p20"/>
            <p:cNvGrpSpPr/>
            <p:nvPr/>
          </p:nvGrpSpPr>
          <p:grpSpPr>
            <a:xfrm>
              <a:off x="255905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07" name="Google Shape;207;p20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8" name="Google Shape;208;p20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209" name="Google Shape;209;p20"/>
          <p:cNvGrpSpPr/>
          <p:nvPr/>
        </p:nvGrpSpPr>
        <p:grpSpPr>
          <a:xfrm rot="10800000">
            <a:off x="2016436" y="709900"/>
            <a:ext cx="1434831" cy="364050"/>
            <a:chOff x="888700" y="588800"/>
            <a:chExt cx="3340700" cy="364050"/>
          </a:xfrm>
        </p:grpSpPr>
        <p:grpSp>
          <p:nvGrpSpPr>
            <p:cNvPr id="210" name="Google Shape;210;p20"/>
            <p:cNvGrpSpPr/>
            <p:nvPr/>
          </p:nvGrpSpPr>
          <p:grpSpPr>
            <a:xfrm>
              <a:off x="88870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11" name="Google Shape;211;p20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2" name="Google Shape;212;p20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13" name="Google Shape;213;p20"/>
            <p:cNvGrpSpPr/>
            <p:nvPr/>
          </p:nvGrpSpPr>
          <p:grpSpPr>
            <a:xfrm>
              <a:off x="255905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14" name="Google Shape;214;p20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5" name="Google Shape;215;p20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cxnSp>
        <p:nvCxnSpPr>
          <p:cNvPr id="216" name="Google Shape;216;p20"/>
          <p:cNvCxnSpPr/>
          <p:nvPr/>
        </p:nvCxnSpPr>
        <p:spPr>
          <a:xfrm rot="10800000">
            <a:off x="2719525" y="1167000"/>
            <a:ext cx="1179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0"/>
          <p:cNvCxnSpPr/>
          <p:nvPr/>
        </p:nvCxnSpPr>
        <p:spPr>
          <a:xfrm flipH="1">
            <a:off x="2848050" y="3544100"/>
            <a:ext cx="42900" cy="2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0"/>
          <p:cNvSpPr txBox="1"/>
          <p:nvPr/>
        </p:nvSpPr>
        <p:spPr>
          <a:xfrm>
            <a:off x="172425" y="504550"/>
            <a:ext cx="18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Schematic (Stage 1)</a:t>
            </a:r>
            <a:endParaRPr b="1" sz="2500"/>
          </a:p>
        </p:txBody>
      </p:sp>
      <p:sp>
        <p:nvSpPr>
          <p:cNvPr id="219" name="Google Shape;219;p20"/>
          <p:cNvSpPr/>
          <p:nvPr/>
        </p:nvSpPr>
        <p:spPr>
          <a:xfrm>
            <a:off x="120100" y="1964975"/>
            <a:ext cx="2406900" cy="118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493625" y="3147875"/>
            <a:ext cx="15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 VAC, 60 Hz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1"/>
          <p:cNvGrpSpPr/>
          <p:nvPr/>
        </p:nvGrpSpPr>
        <p:grpSpPr>
          <a:xfrm>
            <a:off x="857768" y="2128631"/>
            <a:ext cx="1158655" cy="741355"/>
            <a:chOff x="417336" y="867875"/>
            <a:chExt cx="1379679" cy="741355"/>
          </a:xfrm>
        </p:grpSpPr>
        <p:sp>
          <p:nvSpPr>
            <p:cNvPr id="226" name="Google Shape;226;p21"/>
            <p:cNvSpPr/>
            <p:nvPr/>
          </p:nvSpPr>
          <p:spPr>
            <a:xfrm rot="10800000">
              <a:off x="417336" y="883700"/>
              <a:ext cx="344910" cy="364050"/>
            </a:xfrm>
            <a:custGeom>
              <a:rect b="b" l="l" r="r" t="t"/>
              <a:pathLst>
                <a:path extrusionOk="0" h="14562" w="32122">
                  <a:moveTo>
                    <a:pt x="0" y="0"/>
                  </a:moveTo>
                  <a:cubicBezTo>
                    <a:pt x="2713" y="2427"/>
                    <a:pt x="10921" y="14562"/>
                    <a:pt x="16275" y="14562"/>
                  </a:cubicBezTo>
                  <a:cubicBezTo>
                    <a:pt x="21629" y="14562"/>
                    <a:pt x="29481" y="2427"/>
                    <a:pt x="32122" y="0"/>
                  </a:cubicBezTo>
                </a:path>
              </a:pathLst>
            </a:cu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7" name="Google Shape;227;p21"/>
            <p:cNvSpPr/>
            <p:nvPr/>
          </p:nvSpPr>
          <p:spPr>
            <a:xfrm>
              <a:off x="762256" y="1245180"/>
              <a:ext cx="344910" cy="364050"/>
            </a:xfrm>
            <a:custGeom>
              <a:rect b="b" l="l" r="r" t="t"/>
              <a:pathLst>
                <a:path extrusionOk="0" h="14562" w="32122">
                  <a:moveTo>
                    <a:pt x="0" y="0"/>
                  </a:moveTo>
                  <a:cubicBezTo>
                    <a:pt x="2713" y="2427"/>
                    <a:pt x="10921" y="14562"/>
                    <a:pt x="16275" y="14562"/>
                  </a:cubicBezTo>
                  <a:cubicBezTo>
                    <a:pt x="21629" y="14562"/>
                    <a:pt x="29481" y="2427"/>
                    <a:pt x="32122" y="0"/>
                  </a:cubicBezTo>
                </a:path>
              </a:pathLst>
            </a:cu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28" name="Google Shape;228;p21"/>
            <p:cNvGrpSpPr/>
            <p:nvPr/>
          </p:nvGrpSpPr>
          <p:grpSpPr>
            <a:xfrm>
              <a:off x="1107186" y="867875"/>
              <a:ext cx="689829" cy="725530"/>
              <a:chOff x="1107186" y="944075"/>
              <a:chExt cx="689829" cy="725530"/>
            </a:xfrm>
          </p:grpSpPr>
          <p:sp>
            <p:nvSpPr>
              <p:cNvPr id="229" name="Google Shape;229;p21"/>
              <p:cNvSpPr/>
              <p:nvPr/>
            </p:nvSpPr>
            <p:spPr>
              <a:xfrm rot="10800000">
                <a:off x="1107186" y="944075"/>
                <a:ext cx="34491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0" name="Google Shape;230;p21"/>
              <p:cNvSpPr/>
              <p:nvPr/>
            </p:nvSpPr>
            <p:spPr>
              <a:xfrm>
                <a:off x="1452106" y="1305555"/>
                <a:ext cx="34491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100" y="944075"/>
            <a:ext cx="6496050" cy="371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1"/>
          <p:cNvGrpSpPr/>
          <p:nvPr/>
        </p:nvGrpSpPr>
        <p:grpSpPr>
          <a:xfrm>
            <a:off x="172420" y="2212978"/>
            <a:ext cx="685347" cy="572658"/>
            <a:chOff x="1777400" y="2719625"/>
            <a:chExt cx="1188600" cy="1049400"/>
          </a:xfrm>
        </p:grpSpPr>
        <p:sp>
          <p:nvSpPr>
            <p:cNvPr id="233" name="Google Shape;233;p21"/>
            <p:cNvSpPr/>
            <p:nvPr/>
          </p:nvSpPr>
          <p:spPr>
            <a:xfrm>
              <a:off x="1777400" y="2719625"/>
              <a:ext cx="1188600" cy="1049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2125" y="2787125"/>
              <a:ext cx="81915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21"/>
          <p:cNvGrpSpPr/>
          <p:nvPr/>
        </p:nvGrpSpPr>
        <p:grpSpPr>
          <a:xfrm>
            <a:off x="2087911" y="3918750"/>
            <a:ext cx="1434831" cy="364050"/>
            <a:chOff x="888700" y="588800"/>
            <a:chExt cx="3340700" cy="364050"/>
          </a:xfrm>
        </p:grpSpPr>
        <p:grpSp>
          <p:nvGrpSpPr>
            <p:cNvPr id="236" name="Google Shape;236;p21"/>
            <p:cNvGrpSpPr/>
            <p:nvPr/>
          </p:nvGrpSpPr>
          <p:grpSpPr>
            <a:xfrm>
              <a:off x="88870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37" name="Google Shape;237;p21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8" name="Google Shape;238;p21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39" name="Google Shape;239;p21"/>
            <p:cNvGrpSpPr/>
            <p:nvPr/>
          </p:nvGrpSpPr>
          <p:grpSpPr>
            <a:xfrm>
              <a:off x="255905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40" name="Google Shape;240;p21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1" name="Google Shape;241;p21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grpSp>
        <p:nvGrpSpPr>
          <p:cNvPr id="242" name="Google Shape;242;p21"/>
          <p:cNvGrpSpPr/>
          <p:nvPr/>
        </p:nvGrpSpPr>
        <p:grpSpPr>
          <a:xfrm rot="10800000">
            <a:off x="2016436" y="709900"/>
            <a:ext cx="1434831" cy="364050"/>
            <a:chOff x="888700" y="588800"/>
            <a:chExt cx="3340700" cy="364050"/>
          </a:xfrm>
        </p:grpSpPr>
        <p:grpSp>
          <p:nvGrpSpPr>
            <p:cNvPr id="243" name="Google Shape;243;p21"/>
            <p:cNvGrpSpPr/>
            <p:nvPr/>
          </p:nvGrpSpPr>
          <p:grpSpPr>
            <a:xfrm>
              <a:off x="88870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44" name="Google Shape;244;p21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21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46" name="Google Shape;246;p21"/>
            <p:cNvGrpSpPr/>
            <p:nvPr/>
          </p:nvGrpSpPr>
          <p:grpSpPr>
            <a:xfrm>
              <a:off x="2559050" y="588800"/>
              <a:ext cx="1670350" cy="364050"/>
              <a:chOff x="888700" y="588800"/>
              <a:chExt cx="1670350" cy="364050"/>
            </a:xfrm>
          </p:grpSpPr>
          <p:cxnSp>
            <p:nvCxnSpPr>
              <p:cNvPr id="247" name="Google Shape;247;p21"/>
              <p:cNvCxnSpPr/>
              <p:nvPr/>
            </p:nvCxnSpPr>
            <p:spPr>
              <a:xfrm flipH="1" rot="10800000">
                <a:off x="888700" y="588800"/>
                <a:ext cx="867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8" name="Google Shape;248;p21"/>
              <p:cNvSpPr/>
              <p:nvPr/>
            </p:nvSpPr>
            <p:spPr>
              <a:xfrm>
                <a:off x="1756000" y="588800"/>
                <a:ext cx="803050" cy="364050"/>
              </a:xfrm>
              <a:custGeom>
                <a:rect b="b" l="l" r="r" t="t"/>
                <a:pathLst>
                  <a:path extrusionOk="0" h="14562" w="32122">
                    <a:moveTo>
                      <a:pt x="0" y="0"/>
                    </a:moveTo>
                    <a:cubicBezTo>
                      <a:pt x="2713" y="2427"/>
                      <a:pt x="10921" y="14562"/>
                      <a:pt x="16275" y="14562"/>
                    </a:cubicBezTo>
                    <a:cubicBezTo>
                      <a:pt x="21629" y="14562"/>
                      <a:pt x="29481" y="2427"/>
                      <a:pt x="32122" y="0"/>
                    </a:cubicBezTo>
                  </a:path>
                </a:pathLst>
              </a:cu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cxnSp>
        <p:nvCxnSpPr>
          <p:cNvPr id="249" name="Google Shape;249;p21"/>
          <p:cNvCxnSpPr/>
          <p:nvPr/>
        </p:nvCxnSpPr>
        <p:spPr>
          <a:xfrm rot="10800000">
            <a:off x="2719525" y="1167000"/>
            <a:ext cx="1179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1"/>
          <p:cNvCxnSpPr/>
          <p:nvPr/>
        </p:nvCxnSpPr>
        <p:spPr>
          <a:xfrm flipH="1">
            <a:off x="2848050" y="3544100"/>
            <a:ext cx="42900" cy="2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1"/>
          <p:cNvSpPr txBox="1"/>
          <p:nvPr/>
        </p:nvSpPr>
        <p:spPr>
          <a:xfrm>
            <a:off x="172425" y="504550"/>
            <a:ext cx="18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Schematic (Stage 1)</a:t>
            </a:r>
            <a:endParaRPr b="1" sz="2500"/>
          </a:p>
        </p:txBody>
      </p:sp>
      <p:sp>
        <p:nvSpPr>
          <p:cNvPr id="252" name="Google Shape;252;p21"/>
          <p:cNvSpPr/>
          <p:nvPr/>
        </p:nvSpPr>
        <p:spPr>
          <a:xfrm>
            <a:off x="3138102" y="1271525"/>
            <a:ext cx="598800" cy="64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3138102" y="3164725"/>
            <a:ext cx="598800" cy="64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4705450" y="1073950"/>
            <a:ext cx="1158600" cy="70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4705450" y="3133975"/>
            <a:ext cx="1158600" cy="70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